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3"/>
  </p:notesMasterIdLst>
  <p:handoutMasterIdLst>
    <p:handoutMasterId r:id="rId94"/>
  </p:handoutMasterIdLst>
  <p:sldIdLst>
    <p:sldId id="538" r:id="rId2"/>
    <p:sldId id="670" r:id="rId3"/>
    <p:sldId id="657" r:id="rId4"/>
    <p:sldId id="649" r:id="rId5"/>
    <p:sldId id="648" r:id="rId6"/>
    <p:sldId id="544" r:id="rId7"/>
    <p:sldId id="545" r:id="rId8"/>
    <p:sldId id="627" r:id="rId9"/>
    <p:sldId id="622" r:id="rId10"/>
    <p:sldId id="623" r:id="rId11"/>
    <p:sldId id="548" r:id="rId12"/>
    <p:sldId id="650" r:id="rId13"/>
    <p:sldId id="656" r:id="rId14"/>
    <p:sldId id="667" r:id="rId15"/>
    <p:sldId id="666" r:id="rId16"/>
    <p:sldId id="546" r:id="rId17"/>
    <p:sldId id="549" r:id="rId18"/>
    <p:sldId id="550" r:id="rId19"/>
    <p:sldId id="671" r:id="rId20"/>
    <p:sldId id="672" r:id="rId21"/>
    <p:sldId id="619" r:id="rId22"/>
    <p:sldId id="652" r:id="rId23"/>
    <p:sldId id="651" r:id="rId24"/>
    <p:sldId id="552" r:id="rId25"/>
    <p:sldId id="553" r:id="rId26"/>
    <p:sldId id="554" r:id="rId27"/>
    <p:sldId id="555" r:id="rId28"/>
    <p:sldId id="556" r:id="rId29"/>
    <p:sldId id="557" r:id="rId30"/>
    <p:sldId id="558" r:id="rId31"/>
    <p:sldId id="560" r:id="rId32"/>
    <p:sldId id="561" r:id="rId33"/>
    <p:sldId id="604" r:id="rId34"/>
    <p:sldId id="684" r:id="rId35"/>
    <p:sldId id="674" r:id="rId36"/>
    <p:sldId id="605" r:id="rId37"/>
    <p:sldId id="683" r:id="rId38"/>
    <p:sldId id="679" r:id="rId39"/>
    <p:sldId id="678" r:id="rId40"/>
    <p:sldId id="685" r:id="rId41"/>
    <p:sldId id="606" r:id="rId42"/>
    <p:sldId id="681" r:id="rId43"/>
    <p:sldId id="607" r:id="rId44"/>
    <p:sldId id="675" r:id="rId45"/>
    <p:sldId id="608" r:id="rId46"/>
    <p:sldId id="609" r:id="rId47"/>
    <p:sldId id="624" r:id="rId48"/>
    <p:sldId id="629" r:id="rId49"/>
    <p:sldId id="626" r:id="rId50"/>
    <p:sldId id="625" r:id="rId51"/>
    <p:sldId id="611" r:id="rId52"/>
    <p:sldId id="612" r:id="rId53"/>
    <p:sldId id="630" r:id="rId54"/>
    <p:sldId id="568" r:id="rId55"/>
    <p:sldId id="569" r:id="rId56"/>
    <p:sldId id="570" r:id="rId57"/>
    <p:sldId id="571" r:id="rId58"/>
    <p:sldId id="572" r:id="rId59"/>
    <p:sldId id="686" r:id="rId60"/>
    <p:sldId id="613" r:id="rId61"/>
    <p:sldId id="614" r:id="rId62"/>
    <p:sldId id="573" r:id="rId63"/>
    <p:sldId id="574" r:id="rId64"/>
    <p:sldId id="575" r:id="rId65"/>
    <p:sldId id="615" r:id="rId66"/>
    <p:sldId id="616" r:id="rId67"/>
    <p:sldId id="576" r:id="rId68"/>
    <p:sldId id="676" r:id="rId69"/>
    <p:sldId id="578" r:id="rId70"/>
    <p:sldId id="682" r:id="rId71"/>
    <p:sldId id="584" r:id="rId72"/>
    <p:sldId id="586" r:id="rId73"/>
    <p:sldId id="632" r:id="rId74"/>
    <p:sldId id="587" r:id="rId75"/>
    <p:sldId id="618" r:id="rId76"/>
    <p:sldId id="634" r:id="rId77"/>
    <p:sldId id="687" r:id="rId78"/>
    <p:sldId id="692" r:id="rId79"/>
    <p:sldId id="688" r:id="rId80"/>
    <p:sldId id="689" r:id="rId81"/>
    <p:sldId id="588" r:id="rId82"/>
    <p:sldId id="694" r:id="rId83"/>
    <p:sldId id="693" r:id="rId84"/>
    <p:sldId id="690" r:id="rId85"/>
    <p:sldId id="590" r:id="rId86"/>
    <p:sldId id="591" r:id="rId87"/>
    <p:sldId id="593" r:id="rId88"/>
    <p:sldId id="594" r:id="rId89"/>
    <p:sldId id="654" r:id="rId90"/>
    <p:sldId id="658" r:id="rId91"/>
    <p:sldId id="655" r:id="rId9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71F"/>
    <a:srgbClr val="A6A6A6"/>
    <a:srgbClr val="BF9500"/>
    <a:srgbClr val="F4F4F4"/>
    <a:srgbClr val="E9E9E9"/>
    <a:srgbClr val="FFCE00"/>
    <a:srgbClr val="B08D00"/>
    <a:srgbClr val="FFF6C5"/>
    <a:srgbClr val="00A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 autoAdjust="0"/>
    <p:restoredTop sz="86577"/>
  </p:normalViewPr>
  <p:slideViewPr>
    <p:cSldViewPr snapToGrid="0" snapToObjects="1">
      <p:cViewPr varScale="1">
        <p:scale>
          <a:sx n="83" d="100"/>
          <a:sy n="83" d="100"/>
        </p:scale>
        <p:origin x="496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6837C-48DC-C64B-B08B-47136A9B6193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0CFA-B9CF-6641-A491-6DBF855F4E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68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DBF5-F0DF-FA4A-9E07-ECFF4D8671DD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86E3-B863-4D46-88F6-61AE7EB3FF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88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303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dirty="0" err="1"/>
              <a:t>Ap</a:t>
            </a:r>
            <a:r>
              <a:rPr lang="pl-PL" b="0" dirty="0"/>
              <a:t> 11:18</a:t>
            </a:r>
          </a:p>
          <a:p>
            <a:r>
              <a:rPr lang="pl-PL" b="0" dirty="0"/>
              <a:t>Narody wpadły w złość, wówczas nastał czas Twego gniewu, czas sądzenia umarłych i rozdania zapłaty Twoim sługom prorokom, świętym, szanującym Twoje imię — małym i wielkim — oraz </a:t>
            </a:r>
            <a:r>
              <a:rPr lang="pl-PL" b="1" dirty="0"/>
              <a:t>czas zagłady dla tych, którzy niszczą ziemię</a:t>
            </a:r>
            <a:r>
              <a:rPr lang="pl-PL" b="0" dirty="0"/>
              <a:t>.</a:t>
            </a:r>
          </a:p>
          <a:p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9314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dirty="0" err="1"/>
              <a:t>Ap</a:t>
            </a:r>
            <a:r>
              <a:rPr lang="pl-PL" b="0" dirty="0"/>
              <a:t> 11:18</a:t>
            </a:r>
          </a:p>
          <a:p>
            <a:r>
              <a:rPr lang="pl-PL" b="0" dirty="0"/>
              <a:t>Narody wpadły w złość, wówczas nastał czas Twego gniewu, czas sądzenia umarłych i rozdania zapłaty Twoim sługom prorokom, świętym, szanującym Twoje imię — małym i wielkim — oraz </a:t>
            </a:r>
            <a:r>
              <a:rPr lang="pl-PL" b="1" dirty="0"/>
              <a:t>czas zagłady dla tych, którzy niszczą ziemię</a:t>
            </a:r>
            <a:r>
              <a:rPr lang="pl-PL" b="0" dirty="0"/>
              <a:t>.</a:t>
            </a:r>
          </a:p>
          <a:p>
            <a:endParaRPr lang="pl-PL" b="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45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783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126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607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Koh</a:t>
            </a:r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3:1-9 bt5 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Wszystko ma swój </a:t>
            </a:r>
            <a:r>
              <a:rPr lang="pl-P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czas,i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jest wyznaczona godzina na wszystkie sprawy pod niebem: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Jest czas rodzenia i czas umierania, czas sadzenia i czas wyrywania tego, co zasadzono,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zabijania i czas leczenia, czas burzenia i czas budowania,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płaczu i czas śmiechu, czas zawodzenia i czas pląsów,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rzucania kamieni i czas ich zbierania, czas pieszczot cielesnych i czas wstrzymywania się od nich,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szukania i czas tracenia, czas zachowania i czas wyrzucania,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rozdzierania i czas zszywania, czas milczenia i czas mówienia,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(8)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miłowania i czas nienawiści, czas wojny i czas pokoju.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Cóż przyjdzie pracującemu z trudu, jaki sobie zadaje?"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920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69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 szablo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pl-PL" dirty="0"/>
              <a:t>Opis szablonu W34 V2.4 bo mi się </a:t>
            </a:r>
            <a:r>
              <a:rPr lang="pl-PL"/>
              <a:t>numer podoba.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3" hasCustomPrompt="1"/>
          </p:nvPr>
        </p:nvSpPr>
        <p:spPr>
          <a:xfrm>
            <a:off x="838200" y="1893888"/>
            <a:ext cx="10515600" cy="305435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pl-PL" dirty="0"/>
              <a:t>Tu będę sobie opisywał na czym polega ten szablon</a:t>
            </a:r>
          </a:p>
          <a:p>
            <a:pPr lvl="1"/>
            <a:r>
              <a:rPr lang="pl-PL" dirty="0"/>
              <a:t>Powstał we wrześniu 2019, przy okazji wykładu „Inwestycje które nie spłoną” i wykładu „nadzieja ucznia Jezusa”. Wersja 2.4 jest pierwsza </a:t>
            </a:r>
            <a:r>
              <a:rPr lang="mr-IN" dirty="0"/>
              <a:t>–</a:t>
            </a:r>
            <a:r>
              <a:rPr lang="pl-PL" dirty="0"/>
              <a:t> ma ustalone jakoś kolory.</a:t>
            </a:r>
          </a:p>
          <a:p>
            <a:pPr lvl="1"/>
            <a:r>
              <a:rPr lang="pl-PL" dirty="0"/>
              <a:t>Warto by tu wstawić szablony jakie miałem w prezentacjach 3S-owych.</a:t>
            </a:r>
          </a:p>
        </p:txBody>
      </p:sp>
    </p:spTree>
    <p:extLst>
      <p:ext uri="{BB962C8B-B14F-4D97-AF65-F5344CB8AC3E}">
        <p14:creationId xmlns:p14="http://schemas.microsoft.com/office/powerpoint/2010/main" val="180405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łota myśl niebie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7" name="Chmurka 6"/>
          <p:cNvSpPr/>
          <p:nvPr userDrawn="1"/>
        </p:nvSpPr>
        <p:spPr>
          <a:xfrm>
            <a:off x="1147480" y="950262"/>
            <a:ext cx="9610166" cy="584498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6728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24974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249743" cy="315837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249743" cy="2391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0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38037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380373" cy="31583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>
              <a:buNone/>
              <a:defRPr lang="pl-PL" sz="2400" i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</a:pPr>
            <a:r>
              <a:rPr lang="pl-PL" dirty="0"/>
              <a:t>Kliknij</a:t>
            </a:r>
            <a:r>
              <a:rPr lang="pl-PL"/>
              <a:t>, aby </a:t>
            </a:r>
            <a:r>
              <a:rPr lang="pl-PL" dirty="0"/>
              <a:t>edytować style wzorca tekstu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380373" cy="23915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052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95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8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4034911"/>
            <a:ext cx="10515600" cy="1655762"/>
          </a:xfrm>
        </p:spPr>
        <p:txBody>
          <a:bodyPr anchor="b"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390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64823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0945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182967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>
              <a:spcBef>
                <a:spcPts val="400"/>
              </a:spcBef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84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68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reść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144000" tIns="144000" rIns="144000" bIns="144000" rtlCol="0">
            <a:normAutofit/>
          </a:bodyPr>
          <a:lstStyle>
            <a:lvl1pPr marL="0" indent="-228600">
              <a:buNone/>
              <a:defRPr lang="pl-PL" sz="2000">
                <a:solidFill>
                  <a:schemeClr val="tx1"/>
                </a:solidFill>
              </a:defRPr>
            </a:lvl1pPr>
            <a:lvl2pPr marL="0" indent="-228600">
              <a:buNone/>
              <a:defRPr lang="pl-PL" sz="2000">
                <a:solidFill>
                  <a:schemeClr val="tx1"/>
                </a:solidFill>
              </a:defRPr>
            </a:lvl2pPr>
            <a:lvl3pPr marL="0" indent="-228600">
              <a:buNone/>
              <a:defRPr lang="pl-PL" sz="2000">
                <a:solidFill>
                  <a:schemeClr val="tx1"/>
                </a:solidFill>
              </a:defRPr>
            </a:lvl3pPr>
            <a:lvl4pPr marL="0" indent="-228600">
              <a:buNone/>
              <a:defRPr lang="pl-PL" sz="2000">
                <a:solidFill>
                  <a:schemeClr val="tx1"/>
                </a:solidFill>
              </a:defRPr>
            </a:lvl4pPr>
            <a:lvl5pPr marL="0" indent="-228600">
              <a:buNone/>
              <a:defRPr lang="pl-PL" sz="2000">
                <a:solidFill>
                  <a:schemeClr val="tx1"/>
                </a:solidFill>
              </a:defRPr>
            </a:lvl5pPr>
          </a:lstStyle>
          <a:p>
            <a:pPr marL="0" lvl="0" indent="0"/>
            <a:r>
              <a:rPr lang="pl-PL" dirty="0"/>
              <a:t>Kliknij, aby edytować style wzorca tekstu</a:t>
            </a:r>
          </a:p>
          <a:p>
            <a:pPr marL="457200" lvl="1" indent="0"/>
            <a:r>
              <a:rPr lang="pl-PL" dirty="0"/>
              <a:t>Drugi poziom</a:t>
            </a:r>
          </a:p>
          <a:p>
            <a:pPr marL="914400" lvl="2" indent="0"/>
            <a:r>
              <a:rPr lang="pl-PL" dirty="0"/>
              <a:t>Trzeci poziom</a:t>
            </a:r>
          </a:p>
          <a:p>
            <a:pPr marL="1371600" lvl="3" indent="0"/>
            <a:r>
              <a:rPr lang="pl-PL" dirty="0"/>
              <a:t>Czwarty poziom</a:t>
            </a:r>
          </a:p>
          <a:p>
            <a:pPr marL="1828800" lvl="4" indent="0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4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63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ma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duż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3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13D6-D9AF-E34D-A440-CDCDD108A23A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8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49" r:id="rId2"/>
    <p:sldLayoutId id="2147483651" r:id="rId3"/>
    <p:sldLayoutId id="2147483650" r:id="rId4"/>
    <p:sldLayoutId id="2147483671" r:id="rId5"/>
    <p:sldLayoutId id="2147483654" r:id="rId6"/>
    <p:sldLayoutId id="2147483655" r:id="rId7"/>
    <p:sldLayoutId id="2147483667" r:id="rId8"/>
    <p:sldLayoutId id="2147483664" r:id="rId9"/>
    <p:sldLayoutId id="2147483662" r:id="rId10"/>
    <p:sldLayoutId id="2147483665" r:id="rId11"/>
    <p:sldLayoutId id="2147483666" r:id="rId12"/>
    <p:sldLayoutId id="2147483660" r:id="rId13"/>
    <p:sldLayoutId id="2147483661" r:id="rId14"/>
    <p:sldLayoutId id="2147483657" r:id="rId15"/>
    <p:sldLayoutId id="2147483663" r:id="rId16"/>
    <p:sldLayoutId id="2147483652" r:id="rId17"/>
    <p:sldLayoutId id="2147483653" r:id="rId18"/>
    <p:sldLayoutId id="2147483656" r:id="rId19"/>
    <p:sldLayoutId id="2147483669" r:id="rId20"/>
    <p:sldLayoutId id="214748367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Nadzieja ucznia Jezusa, </a:t>
            </a:r>
            <a:br>
              <a:rPr lang="pl-PL" dirty="0"/>
            </a:br>
            <a:r>
              <a:rPr lang="pl-PL" dirty="0"/>
              <a:t>czyli </a:t>
            </a:r>
            <a:br>
              <a:rPr lang="pl-PL" dirty="0"/>
            </a:br>
            <a:r>
              <a:rPr lang="pl-PL" dirty="0"/>
              <a:t>co będzie ze mną po śmierci?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S.D.P - Spotkania dla przedsiębiorców,</a:t>
            </a:r>
          </a:p>
          <a:p>
            <a:r>
              <a:rPr lang="pl-PL" dirty="0"/>
              <a:t>Gliwice, 30 marca 2020 roku, wideokonferencja via ZOOM + YouTube (kanał S.D.P)</a:t>
            </a:r>
          </a:p>
          <a:p>
            <a:endParaRPr lang="pl-PL" dirty="0"/>
          </a:p>
          <a:p>
            <a:r>
              <a:rPr lang="pl-PL" dirty="0"/>
              <a:t>Wojciech Apel, 601 42 50 19, </a:t>
            </a:r>
            <a:r>
              <a:rPr lang="pl-PL" dirty="0" err="1"/>
              <a:t>wojtek@pp.org.pl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1265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Notatka z bloga „Luźne przemyślenia W34”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4029"/>
          </a:xfrm>
        </p:spPr>
        <p:txBody>
          <a:bodyPr>
            <a:normAutofit fontScale="92500" lnSpcReduction="10000"/>
          </a:bodyPr>
          <a:lstStyle/>
          <a:p>
            <a:r>
              <a:rPr lang="pl-PL" sz="2400" b="1" i="1" u="sng" dirty="0"/>
              <a:t>Ważne (na dziś) pytania</a:t>
            </a:r>
            <a:r>
              <a:rPr lang="pl-PL" sz="2400" b="1" i="1" dirty="0"/>
              <a:t>			</a:t>
            </a:r>
            <a:r>
              <a:rPr lang="pl-PL" sz="1900" i="1" dirty="0"/>
              <a:t>(9 maj 2004, niedziela, 22:39:39)</a:t>
            </a:r>
            <a:endParaRPr lang="pl-PL" sz="2400" i="1" dirty="0"/>
          </a:p>
          <a:p>
            <a:endParaRPr lang="pl-PL" sz="2400" b="1" i="1" u="sng" dirty="0"/>
          </a:p>
          <a:p>
            <a:r>
              <a:rPr lang="pl-PL" i="1" dirty="0"/>
              <a:t>Właśnie wyczytałem, że są takie bardzo ważne pytania, na które w zasadzie każdy człowiek powinien sobie </a:t>
            </a:r>
            <a:r>
              <a:rPr lang="pl-PL" i="1" dirty="0" err="1"/>
              <a:t>poodpowiadać</a:t>
            </a:r>
            <a:r>
              <a:rPr lang="pl-PL" i="1" dirty="0"/>
              <a:t>.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Skąd pochodzę?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Dokąd zmierzam?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Kim jestem?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Czy to wszystko ma jakiś sens?</a:t>
            </a:r>
          </a:p>
          <a:p>
            <a:r>
              <a:rPr lang="pl-PL" b="1" i="1" dirty="0"/>
              <a:t>Modlitwa:</a:t>
            </a:r>
          </a:p>
          <a:p>
            <a:r>
              <a:rPr lang="pl-PL" i="1" dirty="0"/>
              <a:t>Dziękuję Ci Boże, że dzięki Tobie mam odpowiedzi na te pytania. Dziękuję Ci, że te odpowiedzi wyczytałem w Twoim Słowie. Dziękuję Ci, że wszystko co w nim wyczytam jawi mi się jako spójna, integralna całość. Smuci mnie tylko, że zapisana tam i obserwowana na około prawda o świecie jest taka smutna. Może dlatego tak jest, że prawda o Tobie nie jest przedmiotem zainteresowania ludzi na ziemi.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5677">
            <a:off x="10383453" y="1200179"/>
            <a:ext cx="1614217" cy="86634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2979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Niezbędne definicje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8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Nadzieją</a:t>
            </a:r>
            <a:r>
              <a:rPr lang="pl-PL" dirty="0"/>
              <a:t> to wiarą w to, że oczekiwana przyszłość będzie zgodna z oczekiwaniami, lepsza.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Wiara</a:t>
            </a:r>
            <a:r>
              <a:rPr lang="pl-PL" dirty="0"/>
              <a:t> (światopogląd) - dopełnienie światopoglądu o to co jest w nim niezbędne a nie można tego nazwać wiedzą.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Światopogląd</a:t>
            </a:r>
            <a:r>
              <a:rPr lang="pl-PL" dirty="0"/>
              <a:t> to rzadko zmieniany, często wartościujący ale kompletny zbiór przekonań człowieka odnośnie otaczającego go rzeczywistości.</a:t>
            </a:r>
          </a:p>
        </p:txBody>
      </p:sp>
      <p:cxnSp>
        <p:nvCxnSpPr>
          <p:cNvPr id="5" name="Łącznik prosty 4"/>
          <p:cNvCxnSpPr/>
          <p:nvPr/>
        </p:nvCxnSpPr>
        <p:spPr>
          <a:xfrm>
            <a:off x="926123" y="3086226"/>
            <a:ext cx="102576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Tekstowe 3"/>
          <p:cNvSpPr txBox="1"/>
          <p:nvPr/>
        </p:nvSpPr>
        <p:spPr>
          <a:xfrm>
            <a:off x="838200" y="6021114"/>
            <a:ext cx="6325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Uwaga</a:t>
            </a:r>
            <a:r>
              <a:rPr lang="pl-PL" dirty="0"/>
              <a:t>: nadzieja jak i wiara przeminą! (1Kor13:13)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104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dirty="0"/>
              <a:t>Ja w czasie  </a:t>
            </a:r>
            <a:br>
              <a:rPr lang="pl-PL" dirty="0"/>
            </a:br>
            <a:r>
              <a:rPr lang="pl-PL" dirty="0"/>
              <a:t>		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  <p:sp>
        <p:nvSpPr>
          <p:cNvPr id="20" name="Romb 19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dziś, teraz</a:t>
            </a:r>
          </a:p>
        </p:txBody>
      </p:sp>
    </p:spTree>
    <p:extLst>
      <p:ext uri="{BB962C8B-B14F-4D97-AF65-F5344CB8AC3E}">
        <p14:creationId xmlns:p14="http://schemas.microsoft.com/office/powerpoint/2010/main" val="48176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/>
          </a:bodyPr>
          <a:lstStyle/>
          <a:p>
            <a:r>
              <a:rPr lang="pl-PL" dirty="0"/>
              <a:t>Zasada przyczynowo skutkowa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3224966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319597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7719943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59"/>
          <p:cNvSpPr txBox="1">
            <a:spLocks noChangeArrowheads="1"/>
          </p:cNvSpPr>
          <p:nvPr/>
        </p:nvSpPr>
        <p:spPr bwMode="auto">
          <a:xfrm>
            <a:off x="7164759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11" name="Gwiazda 5-ramienna 10"/>
          <p:cNvSpPr/>
          <p:nvPr/>
        </p:nvSpPr>
        <p:spPr>
          <a:xfrm>
            <a:off x="2838116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2" name="Gwiazda 7-ramienna 11"/>
          <p:cNvSpPr/>
          <p:nvPr/>
        </p:nvSpPr>
        <p:spPr>
          <a:xfrm>
            <a:off x="7285722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29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</p:spTree>
    <p:extLst>
      <p:ext uri="{BB962C8B-B14F-4D97-AF65-F5344CB8AC3E}">
        <p14:creationId xmlns:p14="http://schemas.microsoft.com/office/powerpoint/2010/main" val="1817945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/>
          </a:bodyPr>
          <a:lstStyle/>
          <a:p>
            <a:r>
              <a:rPr lang="pl-PL" b="1" i="1" dirty="0"/>
              <a:t>Dawniej</a:t>
            </a:r>
            <a:r>
              <a:rPr lang="pl-PL" i="1" dirty="0"/>
              <a:t> stało się </a:t>
            </a:r>
            <a:r>
              <a:rPr lang="mr-IN" i="1" dirty="0"/>
              <a:t>…</a:t>
            </a:r>
            <a:r>
              <a:rPr lang="pl-PL" i="1" dirty="0"/>
              <a:t> i dlatego </a:t>
            </a:r>
            <a:r>
              <a:rPr lang="pl-PL" b="1" i="1" dirty="0"/>
              <a:t>dziś</a:t>
            </a:r>
            <a:r>
              <a:rPr lang="pl-PL" i="1" dirty="0"/>
              <a:t> </a:t>
            </a:r>
            <a:r>
              <a:rPr lang="mr-IN" i="1" dirty="0"/>
              <a:t>…</a:t>
            </a:r>
            <a:endParaRPr lang="pl-PL" i="1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200" y="3908425"/>
            <a:ext cx="124872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3224966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319597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5409226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59"/>
          <p:cNvSpPr txBox="1">
            <a:spLocks noChangeArrowheads="1"/>
          </p:cNvSpPr>
          <p:nvPr/>
        </p:nvSpPr>
        <p:spPr bwMode="auto">
          <a:xfrm>
            <a:off x="4781550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11" name="Gwiazda 5-ramienna 10"/>
          <p:cNvSpPr/>
          <p:nvPr/>
        </p:nvSpPr>
        <p:spPr>
          <a:xfrm>
            <a:off x="2838116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2" name="Gwiazda 7-ramienna 11"/>
          <p:cNvSpPr/>
          <p:nvPr/>
        </p:nvSpPr>
        <p:spPr>
          <a:xfrm>
            <a:off x="4975005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3" name="Romb 12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dziś, teraz</a:t>
            </a:r>
          </a:p>
        </p:txBody>
      </p:sp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</p:spTree>
    <p:extLst>
      <p:ext uri="{BB962C8B-B14F-4D97-AF65-F5344CB8AC3E}">
        <p14:creationId xmlns:p14="http://schemas.microsoft.com/office/powerpoint/2010/main" val="180814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/>
          </a:bodyPr>
          <a:lstStyle/>
          <a:p>
            <a:r>
              <a:rPr lang="pl-PL" b="1" i="1" dirty="0"/>
              <a:t>Dziś</a:t>
            </a:r>
            <a:r>
              <a:rPr lang="pl-PL" i="1" dirty="0"/>
              <a:t> </a:t>
            </a:r>
            <a:r>
              <a:rPr lang="mr-IN" i="1" dirty="0"/>
              <a:t>…</a:t>
            </a:r>
            <a:r>
              <a:rPr lang="pl-PL" i="1" dirty="0"/>
              <a:t> aby w </a:t>
            </a:r>
            <a:r>
              <a:rPr lang="pl-PL" b="1" i="1" dirty="0"/>
              <a:t>przyszłości</a:t>
            </a:r>
            <a:r>
              <a:rPr lang="pl-PL" i="1" dirty="0"/>
              <a:t> </a:t>
            </a:r>
            <a:r>
              <a:rPr lang="mr-IN" i="1" dirty="0"/>
              <a:t>…</a:t>
            </a:r>
            <a:endParaRPr lang="pl-PL" i="1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633998" y="3908425"/>
            <a:ext cx="1308336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5226764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4321395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11" name="Gwiazda 5-ramienna 10"/>
          <p:cNvSpPr/>
          <p:nvPr/>
        </p:nvSpPr>
        <p:spPr>
          <a:xfrm>
            <a:off x="4839914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5" name="Romb 14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dziś, teraz</a:t>
            </a:r>
          </a:p>
        </p:txBody>
      </p:sp>
      <p:cxnSp>
        <p:nvCxnSpPr>
          <p:cNvPr id="19" name="Łącznik prosty ze strzałką 18"/>
          <p:cNvCxnSpPr/>
          <p:nvPr/>
        </p:nvCxnSpPr>
        <p:spPr>
          <a:xfrm flipV="1">
            <a:off x="7719943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59"/>
          <p:cNvSpPr txBox="1">
            <a:spLocks noChangeArrowheads="1"/>
          </p:cNvSpPr>
          <p:nvPr/>
        </p:nvSpPr>
        <p:spPr bwMode="auto">
          <a:xfrm>
            <a:off x="7164759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23" name="Gwiazda 7-ramienna 22"/>
          <p:cNvSpPr/>
          <p:nvPr/>
        </p:nvSpPr>
        <p:spPr>
          <a:xfrm>
            <a:off x="7285722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29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</p:spTree>
    <p:extLst>
      <p:ext uri="{BB962C8B-B14F-4D97-AF65-F5344CB8AC3E}">
        <p14:creationId xmlns:p14="http://schemas.microsoft.com/office/powerpoint/2010/main" val="1436557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Metahistoria</a:t>
            </a:r>
            <a:endParaRPr lang="pl-PL" dirty="0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sz="2000" b="1" i="1" dirty="0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upadek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odrodzenie</a:t>
            </a:r>
          </a:p>
        </p:txBody>
      </p:sp>
    </p:spTree>
    <p:extLst>
      <p:ext uri="{BB962C8B-B14F-4D97-AF65-F5344CB8AC3E}">
        <p14:creationId xmlns:p14="http://schemas.microsoft.com/office/powerpoint/2010/main" val="111774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b="1" i="1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>
                <a:latin typeface="Arial" charset="0"/>
              </a:rPr>
              <a:t>upadek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i="1" dirty="0">
                <a:latin typeface="Arial" charset="0"/>
              </a:rPr>
              <a:t>odrodzenie</a:t>
            </a:r>
            <a:endParaRPr lang="pl-PL" altLang="x-none" sz="1800" i="1" dirty="0">
              <a:latin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2693666">
            <a:off x="7238720" y="4573632"/>
            <a:ext cx="1398204" cy="6991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08D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600" i="1" dirty="0">
                <a:latin typeface="Arial" charset="0"/>
              </a:rPr>
              <a:t>zniszczenie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344637" y="507799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i="1" dirty="0"/>
              <a:t>Jezioro ognia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6329424" y="2376486"/>
            <a:ext cx="0" cy="83147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672199" y="210625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8419867" y="5264848"/>
            <a:ext cx="1330325" cy="617537"/>
            <a:chOff x="8177214" y="4557714"/>
            <a:chExt cx="1330325" cy="617537"/>
          </a:xfrm>
        </p:grpSpPr>
        <p:sp>
          <p:nvSpPr>
            <p:cNvPr id="23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4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5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Zagłada i odkupienie</a:t>
            </a:r>
          </a:p>
        </p:txBody>
      </p:sp>
    </p:spTree>
    <p:extLst>
      <p:ext uri="{BB962C8B-B14F-4D97-AF65-F5344CB8AC3E}">
        <p14:creationId xmlns:p14="http://schemas.microsoft.com/office/powerpoint/2010/main" val="137744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7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b="1" i="1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>
                <a:latin typeface="Arial" charset="0"/>
              </a:rPr>
              <a:t>upadek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i="1" dirty="0">
                <a:latin typeface="Arial" charset="0"/>
              </a:rPr>
              <a:t>odrodzenie</a:t>
            </a:r>
            <a:endParaRPr lang="pl-PL" altLang="x-none" sz="1800" i="1" dirty="0">
              <a:latin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2693666">
            <a:off x="7238720" y="4573632"/>
            <a:ext cx="1398204" cy="6991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08D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600" i="1" dirty="0">
                <a:latin typeface="Arial" charset="0"/>
              </a:rPr>
              <a:t>zniszczenie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344637" y="507799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i="1" dirty="0"/>
              <a:t>Jezioro ognia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6329424" y="2376486"/>
            <a:ext cx="0" cy="83147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22" name="Grupa 21"/>
          <p:cNvGrpSpPr/>
          <p:nvPr/>
        </p:nvGrpSpPr>
        <p:grpSpPr>
          <a:xfrm>
            <a:off x="8419867" y="5264848"/>
            <a:ext cx="1330325" cy="617537"/>
            <a:chOff x="8177214" y="4557714"/>
            <a:chExt cx="1330325" cy="617537"/>
          </a:xfrm>
        </p:grpSpPr>
        <p:sp>
          <p:nvSpPr>
            <p:cNvPr id="23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4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5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u="sng" dirty="0"/>
              <a:t>Ja</a:t>
            </a:r>
            <a:r>
              <a:rPr lang="pl-PL" dirty="0"/>
              <a:t>, zagłada i odrodzenie</a:t>
            </a:r>
          </a:p>
        </p:txBody>
      </p:sp>
      <p:sp>
        <p:nvSpPr>
          <p:cNvPr id="20" name="PoleTekstowe 19"/>
          <p:cNvSpPr txBox="1"/>
          <p:nvPr/>
        </p:nvSpPr>
        <p:spPr>
          <a:xfrm>
            <a:off x="2607284" y="5873970"/>
            <a:ext cx="5494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Dziś jest czas na </a:t>
            </a:r>
            <a:r>
              <a:rPr lang="pl-PL" sz="2800" b="1">
                <a:solidFill>
                  <a:srgbClr val="C00000"/>
                </a:solidFill>
              </a:rPr>
              <a:t>moją</a:t>
            </a:r>
            <a:r>
              <a:rPr lang="pl-PL" sz="2800">
                <a:solidFill>
                  <a:srgbClr val="C00000"/>
                </a:solidFill>
              </a:rPr>
              <a:t> decyzję.</a:t>
            </a:r>
            <a:br>
              <a:rPr lang="pl-PL" sz="2800" dirty="0">
                <a:solidFill>
                  <a:srgbClr val="C00000"/>
                </a:solidFill>
              </a:rPr>
            </a:br>
            <a:r>
              <a:rPr lang="pl-PL" sz="2800" dirty="0">
                <a:solidFill>
                  <a:srgbClr val="C00000"/>
                </a:solidFill>
              </a:rPr>
              <a:t>(</a:t>
            </a:r>
            <a:r>
              <a:rPr lang="pl-PL" sz="2800" dirty="0" err="1">
                <a:solidFill>
                  <a:srgbClr val="C00000"/>
                </a:solidFill>
              </a:rPr>
              <a:t>Łk</a:t>
            </a:r>
            <a:r>
              <a:rPr lang="pl-PL" sz="2800" dirty="0">
                <a:solidFill>
                  <a:srgbClr val="C00000"/>
                </a:solidFill>
              </a:rPr>
              <a:t> 16)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672199" y="210625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cxnSp>
        <p:nvCxnSpPr>
          <p:cNvPr id="26" name="Łącznik prosty ze strzałką 25"/>
          <p:cNvCxnSpPr/>
          <p:nvPr/>
        </p:nvCxnSpPr>
        <p:spPr>
          <a:xfrm flipV="1">
            <a:off x="5240994" y="4417322"/>
            <a:ext cx="1005991" cy="1467576"/>
          </a:xfrm>
          <a:prstGeom prst="straightConnector1">
            <a:avLst/>
          </a:prstGeom>
          <a:ln w="2032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18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Nadzieja uczniów Jezusa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20322"/>
            <a:ext cx="10515600" cy="388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i="1" dirty="0"/>
              <a:t>Zaprawdę, zaprawdę, powiadam wam (gr. Amen, Amen)</a:t>
            </a:r>
          </a:p>
          <a:p>
            <a:pPr marL="0" indent="0">
              <a:buNone/>
            </a:pPr>
            <a:r>
              <a:rPr lang="pl-PL" sz="3200" i="1" dirty="0"/>
              <a:t>		Kto (#1) </a:t>
            </a:r>
            <a:r>
              <a:rPr lang="pl-PL" sz="3200" b="1" i="1" u="sng" dirty="0"/>
              <a:t>słucha</a:t>
            </a:r>
            <a:r>
              <a:rPr lang="pl-PL" sz="3200" i="1" dirty="0"/>
              <a:t> słowa mego </a:t>
            </a:r>
          </a:p>
          <a:p>
            <a:pPr marL="0" indent="0">
              <a:buNone/>
            </a:pPr>
            <a:r>
              <a:rPr lang="pl-PL" sz="3200" i="1" dirty="0"/>
              <a:t>			i (#2) </a:t>
            </a:r>
            <a:r>
              <a:rPr lang="pl-PL" sz="3200" b="1" i="1" u="sng" dirty="0"/>
              <a:t>wierzy</a:t>
            </a:r>
            <a:r>
              <a:rPr lang="pl-PL" sz="3200" i="1" dirty="0"/>
              <a:t> w Tego, który Mnie posłał, </a:t>
            </a:r>
          </a:p>
          <a:p>
            <a:pPr marL="0" indent="0">
              <a:buNone/>
            </a:pPr>
            <a:r>
              <a:rPr lang="pl-PL" sz="3200" i="1" dirty="0"/>
              <a:t>	(#1) </a:t>
            </a:r>
            <a:r>
              <a:rPr lang="pl-PL" sz="3200" b="1" i="1" u="sng" dirty="0"/>
              <a:t>ma</a:t>
            </a:r>
            <a:r>
              <a:rPr lang="pl-PL" sz="3200" i="1" dirty="0"/>
              <a:t> życie wieczne </a:t>
            </a:r>
          </a:p>
          <a:p>
            <a:pPr marL="0" indent="0">
              <a:buNone/>
            </a:pPr>
            <a:r>
              <a:rPr lang="pl-PL" sz="3200" i="1" dirty="0"/>
              <a:t>		i (#2) </a:t>
            </a:r>
            <a:r>
              <a:rPr lang="pl-PL" sz="3200" b="1" i="1" u="sng" dirty="0"/>
              <a:t>nie</a:t>
            </a:r>
            <a:r>
              <a:rPr lang="pl-PL" sz="3200" b="1" i="1" dirty="0"/>
              <a:t> </a:t>
            </a:r>
            <a:r>
              <a:rPr lang="pl-PL" sz="3200" b="1" i="1" u="sng" dirty="0"/>
              <a:t>idzie</a:t>
            </a:r>
            <a:r>
              <a:rPr lang="pl-PL" sz="3200" b="1" i="1" dirty="0"/>
              <a:t> </a:t>
            </a:r>
            <a:r>
              <a:rPr lang="pl-PL" sz="3200" i="1" dirty="0"/>
              <a:t>pod sąd, </a:t>
            </a:r>
          </a:p>
          <a:p>
            <a:pPr marL="0" indent="0">
              <a:buNone/>
            </a:pPr>
            <a:r>
              <a:rPr lang="pl-PL" sz="3200" i="1" dirty="0"/>
              <a:t>			lecz ze śmierci (#3) </a:t>
            </a:r>
            <a:r>
              <a:rPr lang="pl-PL" sz="3200" b="1" i="1" u="sng" dirty="0"/>
              <a:t>przeszedł</a:t>
            </a:r>
            <a:r>
              <a:rPr lang="pl-PL" sz="3200" i="1" dirty="0"/>
              <a:t> do życia.</a:t>
            </a:r>
          </a:p>
          <a:p>
            <a:pPr marL="0" indent="0" algn="r">
              <a:buNone/>
            </a:pPr>
            <a:r>
              <a:rPr lang="pl-PL" sz="3200" i="1" dirty="0"/>
              <a:t>(Ewangelia Jana 5: 24 </a:t>
            </a:r>
            <a:r>
              <a:rPr lang="pl-PL" sz="3200" i="1" dirty="0" err="1"/>
              <a:t>bt</a:t>
            </a:r>
            <a:r>
              <a:rPr lang="pl-PL" sz="32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2278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 rot="21197107">
            <a:off x="131724" y="887179"/>
            <a:ext cx="10159270" cy="946315"/>
          </a:xfrm>
        </p:spPr>
        <p:txBody>
          <a:bodyPr>
            <a:noAutofit/>
          </a:bodyPr>
          <a:lstStyle/>
          <a:p>
            <a:r>
              <a:rPr lang="pl-PL" altLang="pl-PL" sz="60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Zapraszam na godzinę 18.oo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  <p:sp>
        <p:nvSpPr>
          <p:cNvPr id="49" name="Tytuł 3"/>
          <p:cNvSpPr txBox="1">
            <a:spLocks/>
          </p:cNvSpPr>
          <p:nvPr/>
        </p:nvSpPr>
        <p:spPr>
          <a:xfrm rot="21197107">
            <a:off x="176245" y="357973"/>
            <a:ext cx="5616690" cy="946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altLang="pl-PL" sz="24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Wideokonferencja via </a:t>
            </a:r>
            <a:r>
              <a:rPr lang="pl-PL" altLang="pl-PL" sz="2400" b="1" dirty="0" err="1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ZOOM+YouTube</a:t>
            </a:r>
            <a:endParaRPr lang="pl-PL" altLang="pl-PL" sz="2400" b="1" dirty="0">
              <a:solidFill>
                <a:srgbClr val="C00000"/>
              </a:solidFill>
              <a:latin typeface="Times" charset="0"/>
              <a:ea typeface="Times" charset="0"/>
              <a:cs typeface="Times" charset="0"/>
            </a:endParaRPr>
          </a:p>
          <a:p>
            <a:r>
              <a:rPr lang="pl-PL" altLang="pl-PL" sz="24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S.D.P - poniedziałek, 30 marca 2020</a:t>
            </a:r>
          </a:p>
        </p:txBody>
      </p:sp>
      <p:sp>
        <p:nvSpPr>
          <p:cNvPr id="50" name="Tytuł 3"/>
          <p:cNvSpPr txBox="1">
            <a:spLocks/>
          </p:cNvSpPr>
          <p:nvPr/>
        </p:nvSpPr>
        <p:spPr>
          <a:xfrm rot="21197107">
            <a:off x="908394" y="5267860"/>
            <a:ext cx="6920859" cy="946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altLang="pl-PL" sz="28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A </a:t>
            </a:r>
            <a:r>
              <a:rPr lang="pl-PL" altLang="pl-PL" sz="2800" b="1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wokoło epidemia i nie wolno się spotykać!</a:t>
            </a:r>
            <a:endParaRPr lang="pl-PL" altLang="pl-PL" sz="2800" b="1" dirty="0">
              <a:solidFill>
                <a:srgbClr val="C00000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0562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Analiza wypowiedzi Pana Jezusa z J5:24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15453"/>
            <a:ext cx="10515600" cy="51976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3200" i="1" dirty="0"/>
              <a:t>Amen, amen wskazuje, że jest to szczególnie uroczyste zapewnienie.</a:t>
            </a:r>
          </a:p>
          <a:p>
            <a:pPr marL="0" indent="0">
              <a:buNone/>
            </a:pPr>
            <a:r>
              <a:rPr lang="pl-PL" sz="3200" i="1" dirty="0"/>
              <a:t>	</a:t>
            </a:r>
            <a:r>
              <a:rPr lang="pl-PL" sz="2400" i="1" dirty="0"/>
              <a:t>BT, BW, BG: zaprawdę powiadam wam</a:t>
            </a:r>
          </a:p>
          <a:p>
            <a:pPr marL="0" indent="0">
              <a:buNone/>
            </a:pPr>
            <a:r>
              <a:rPr lang="pl-PL" sz="2400" i="1" dirty="0"/>
              <a:t>	EIB: ręczę i zapewniam</a:t>
            </a:r>
          </a:p>
          <a:p>
            <a:pPr marL="0" indent="0">
              <a:buNone/>
            </a:pPr>
            <a:endParaRPr lang="pl-PL" sz="3200" i="1" dirty="0"/>
          </a:p>
          <a:p>
            <a:pPr marL="0" indent="0">
              <a:buNone/>
            </a:pPr>
            <a:r>
              <a:rPr lang="pl-PL" sz="3200" b="1" i="1" dirty="0"/>
              <a:t>Warunki:</a:t>
            </a:r>
          </a:p>
          <a:p>
            <a:pPr marL="0" indent="0">
              <a:buNone/>
            </a:pPr>
            <a:r>
              <a:rPr lang="pl-PL" sz="3200" i="1" dirty="0"/>
              <a:t>#1. słuchanie słowa Pana Jezusa,</a:t>
            </a:r>
          </a:p>
          <a:p>
            <a:pPr marL="0" indent="0">
              <a:buNone/>
            </a:pPr>
            <a:r>
              <a:rPr lang="pl-PL" sz="3200" i="1" dirty="0"/>
              <a:t>#2. wiara w Ojca, który Pana Jezusa na ziemie posłał.</a:t>
            </a:r>
          </a:p>
          <a:p>
            <a:pPr marL="0" indent="0">
              <a:buNone/>
            </a:pPr>
            <a:endParaRPr lang="pl-PL" sz="3200" i="1" dirty="0"/>
          </a:p>
          <a:p>
            <a:pPr marL="0" indent="0">
              <a:buNone/>
            </a:pPr>
            <a:r>
              <a:rPr lang="pl-PL" sz="3200" b="1" i="1" dirty="0"/>
              <a:t>Skutki:</a:t>
            </a:r>
          </a:p>
          <a:p>
            <a:pPr marL="0" indent="0">
              <a:buNone/>
            </a:pPr>
            <a:r>
              <a:rPr lang="pl-PL" sz="3200" i="1" dirty="0"/>
              <a:t>#1. posiadanie życia wiecznego,</a:t>
            </a:r>
          </a:p>
          <a:p>
            <a:pPr marL="0" indent="0">
              <a:buNone/>
            </a:pPr>
            <a:r>
              <a:rPr lang="pl-PL" sz="3200" i="1" dirty="0"/>
              <a:t>#2. </a:t>
            </a:r>
            <a:r>
              <a:rPr lang="pl-PL" sz="3200" i="1" u="sng" dirty="0"/>
              <a:t>pewność ominięcia przyszłego sądu</a:t>
            </a:r>
            <a:r>
              <a:rPr lang="pl-PL" sz="3200" i="1" dirty="0"/>
              <a:t>,</a:t>
            </a:r>
          </a:p>
          <a:p>
            <a:pPr marL="0" indent="0">
              <a:buNone/>
            </a:pPr>
            <a:r>
              <a:rPr lang="pl-PL" sz="3200" i="1" dirty="0"/>
              <a:t>#3. koniec życia w śmierci i dalsze życie w życiu.</a:t>
            </a:r>
          </a:p>
          <a:p>
            <a:pPr marL="0" indent="0">
              <a:buNone/>
            </a:pPr>
            <a:endParaRPr lang="pl-PL" sz="3200" i="1" dirty="0"/>
          </a:p>
        </p:txBody>
      </p:sp>
    </p:spTree>
    <p:extLst>
      <p:ext uri="{BB962C8B-B14F-4D97-AF65-F5344CB8AC3E}">
        <p14:creationId xmlns:p14="http://schemas.microsoft.com/office/powerpoint/2010/main" val="111000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3881746" y="2456397"/>
            <a:ext cx="4056469" cy="376836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pl-PL" altLang="x-none" b="1" i="1" dirty="0"/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Metahistoria</a:t>
            </a:r>
            <a:r>
              <a:rPr lang="pl-PL" altLang="pl-PL" dirty="0"/>
              <a:t> a historia, którą się zajmujemy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5210068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627003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sp>
        <p:nvSpPr>
          <p:cNvPr id="3" name="Sześcian 2"/>
          <p:cNvSpPr/>
          <p:nvPr/>
        </p:nvSpPr>
        <p:spPr>
          <a:xfrm>
            <a:off x="9330052" y="3424719"/>
            <a:ext cx="1475956" cy="1471525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085805" y="4191490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023436" y="3424718"/>
            <a:ext cx="1581340" cy="14715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4288657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8177214" y="5652982"/>
            <a:ext cx="1330325" cy="617537"/>
            <a:chOff x="8177214" y="4557714"/>
            <a:chExt cx="1330325" cy="617537"/>
          </a:xfrm>
        </p:grpSpPr>
        <p:sp>
          <p:nvSpPr>
            <p:cNvPr id="64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5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9330052" y="2492052"/>
            <a:ext cx="1314450" cy="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 Niebo</a:t>
            </a:r>
            <a:br>
              <a:rPr kumimoji="0" lang="pl-PL" altLang="pl-PL" sz="1600"/>
            </a:br>
            <a:r>
              <a:rPr kumimoji="0" lang="pl-PL" altLang="pl-PL" sz="1600"/>
              <a:t>i</a:t>
            </a:r>
            <a:br>
              <a:rPr kumimoji="0" lang="pl-PL" altLang="pl-PL" sz="1600"/>
            </a:br>
            <a:r>
              <a:rPr kumimoji="0" lang="pl-PL" altLang="pl-PL" sz="1600"/>
              <a:t>Nowa Ziemia</a:t>
            </a:r>
            <a:endParaRPr kumimoji="0" lang="pl-PL" altLang="pl-PL" sz="1600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23436" y="279526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Ogród Eden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589586" y="2163396"/>
            <a:ext cx="2096311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Ziemia nieco zepsuta</a:t>
            </a:r>
            <a:endParaRPr kumimoji="0" lang="pl-PL" altLang="pl-PL" sz="1600" dirty="0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5172450" y="2030904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3153662" y="164639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sp>
        <p:nvSpPr>
          <p:cNvPr id="48" name="AutoShape 2"/>
          <p:cNvSpPr>
            <a:spLocks noChangeArrowheads="1"/>
          </p:cNvSpPr>
          <p:nvPr/>
        </p:nvSpPr>
        <p:spPr bwMode="auto">
          <a:xfrm>
            <a:off x="2711449" y="4185339"/>
            <a:ext cx="5756275" cy="946943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rot="-5400000">
            <a:off x="3800174" y="3327217"/>
            <a:ext cx="259979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4109473" y="4614416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0" name="Line 31"/>
          <p:cNvSpPr>
            <a:spLocks noChangeShapeType="1"/>
          </p:cNvSpPr>
          <p:nvPr/>
        </p:nvSpPr>
        <p:spPr bwMode="auto">
          <a:xfrm>
            <a:off x="46428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1" name="Line 32"/>
          <p:cNvSpPr>
            <a:spLocks noChangeShapeType="1"/>
          </p:cNvSpPr>
          <p:nvPr/>
        </p:nvSpPr>
        <p:spPr bwMode="auto">
          <a:xfrm>
            <a:off x="4642873" y="531155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2" name="Line 33"/>
          <p:cNvSpPr>
            <a:spLocks noChangeShapeType="1"/>
          </p:cNvSpPr>
          <p:nvPr/>
        </p:nvSpPr>
        <p:spPr bwMode="auto">
          <a:xfrm flipV="1">
            <a:off x="48714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3" name="Line 34"/>
          <p:cNvSpPr>
            <a:spLocks noChangeShapeType="1"/>
          </p:cNvSpPr>
          <p:nvPr/>
        </p:nvSpPr>
        <p:spPr bwMode="auto">
          <a:xfrm>
            <a:off x="4871473" y="4627116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 flipV="1">
            <a:off x="2739724" y="3320869"/>
            <a:ext cx="258709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>
            <a:off x="2909287" y="2027318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28" name="Grupa 27"/>
          <p:cNvGrpSpPr/>
          <p:nvPr/>
        </p:nvGrpSpPr>
        <p:grpSpPr>
          <a:xfrm>
            <a:off x="4308613" y="3825445"/>
            <a:ext cx="429376" cy="655918"/>
            <a:chOff x="2957194" y="2798382"/>
            <a:chExt cx="419732" cy="641186"/>
          </a:xfrm>
        </p:grpSpPr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959153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3881746" y="2456397"/>
            <a:ext cx="4056469" cy="376836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pl-PL" altLang="x-none" b="1" i="1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711449" y="4185339"/>
            <a:ext cx="5756275" cy="946943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Metahistoria</a:t>
            </a:r>
            <a:r>
              <a:rPr lang="pl-PL" altLang="pl-PL" dirty="0"/>
              <a:t> a historia, którą się zajmujemy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5389418" y="5002106"/>
            <a:ext cx="2962256" cy="15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5911702" y="4695745"/>
            <a:ext cx="307290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7" name="Romb 66"/>
          <p:cNvSpPr/>
          <p:nvPr/>
        </p:nvSpPr>
        <p:spPr bwMode="auto">
          <a:xfrm>
            <a:off x="8394700" y="4802081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5210068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627003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sp>
        <p:nvSpPr>
          <p:cNvPr id="3" name="Sześcian 2"/>
          <p:cNvSpPr/>
          <p:nvPr/>
        </p:nvSpPr>
        <p:spPr>
          <a:xfrm>
            <a:off x="9330052" y="3424719"/>
            <a:ext cx="1475956" cy="1471525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085805" y="4191490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023436" y="3424718"/>
            <a:ext cx="1581340" cy="14715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4288657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8177214" y="5652982"/>
            <a:ext cx="1330325" cy="617537"/>
            <a:chOff x="8177214" y="4557714"/>
            <a:chExt cx="1330325" cy="617537"/>
          </a:xfrm>
        </p:grpSpPr>
        <p:sp>
          <p:nvSpPr>
            <p:cNvPr id="64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5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9330052" y="2492052"/>
            <a:ext cx="1314450" cy="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 Niebo</a:t>
            </a:r>
            <a:br>
              <a:rPr kumimoji="0" lang="pl-PL" altLang="pl-PL" sz="1600"/>
            </a:br>
            <a:r>
              <a:rPr kumimoji="0" lang="pl-PL" altLang="pl-PL" sz="1600"/>
              <a:t>i</a:t>
            </a:r>
            <a:br>
              <a:rPr kumimoji="0" lang="pl-PL" altLang="pl-PL" sz="1600"/>
            </a:br>
            <a:r>
              <a:rPr kumimoji="0" lang="pl-PL" altLang="pl-PL" sz="1600"/>
              <a:t>Nowa Ziemia</a:t>
            </a:r>
            <a:endParaRPr kumimoji="0" lang="pl-PL" altLang="pl-PL" sz="1600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23436" y="279526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Ogród Eden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6166873" y="4009739"/>
            <a:ext cx="670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589586" y="2163396"/>
            <a:ext cx="2096311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Ziemia nieco zepsuta</a:t>
            </a:r>
            <a:endParaRPr kumimoji="0" lang="pl-PL" altLang="pl-PL" sz="1600" dirty="0"/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5659440" y="4702923"/>
            <a:ext cx="218021" cy="324062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  <a:gd name="connsiteX0" fmla="*/ 0 w 11318"/>
              <a:gd name="connsiteY0" fmla="*/ 11369 h 11369"/>
              <a:gd name="connsiteX1" fmla="*/ 11318 w 11318"/>
              <a:gd name="connsiteY1" fmla="*/ 0 h 11369"/>
              <a:gd name="connsiteX0" fmla="*/ 0 w 9341"/>
              <a:gd name="connsiteY0" fmla="*/ 16843 h 16843"/>
              <a:gd name="connsiteX1" fmla="*/ 9341 w 9341"/>
              <a:gd name="connsiteY1" fmla="*/ 0 h 16843"/>
              <a:gd name="connsiteX0" fmla="*/ 0 w 6001"/>
              <a:gd name="connsiteY0" fmla="*/ 10271 h 10271"/>
              <a:gd name="connsiteX1" fmla="*/ 6001 w 6001"/>
              <a:gd name="connsiteY1" fmla="*/ 0 h 1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1" h="10271">
                <a:moveTo>
                  <a:pt x="0" y="10271"/>
                </a:moveTo>
                <a:lnTo>
                  <a:pt x="6001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PoleTekstowe 34"/>
          <p:cNvSpPr txBox="1"/>
          <p:nvPr/>
        </p:nvSpPr>
        <p:spPr>
          <a:xfrm>
            <a:off x="861636" y="6332105"/>
            <a:ext cx="45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Dziś jest czas na </a:t>
            </a:r>
            <a:r>
              <a:rPr lang="pl-PL" sz="2800" b="1" dirty="0">
                <a:solidFill>
                  <a:srgbClr val="C00000"/>
                </a:solidFill>
              </a:rPr>
              <a:t>moją</a:t>
            </a:r>
            <a:r>
              <a:rPr lang="pl-PL" sz="2800" dirty="0">
                <a:solidFill>
                  <a:srgbClr val="C00000"/>
                </a:solidFill>
              </a:rPr>
              <a:t> decyzję</a:t>
            </a:r>
          </a:p>
        </p:txBody>
      </p:sp>
      <p:cxnSp>
        <p:nvCxnSpPr>
          <p:cNvPr id="36" name="Łącznik prosty ze strzałką 35"/>
          <p:cNvCxnSpPr/>
          <p:nvPr/>
        </p:nvCxnSpPr>
        <p:spPr>
          <a:xfrm flipV="1">
            <a:off x="5389418" y="5254030"/>
            <a:ext cx="247946" cy="1299442"/>
          </a:xfrm>
          <a:prstGeom prst="straightConnector1">
            <a:avLst/>
          </a:prstGeom>
          <a:ln w="2032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533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3881746" y="2456397"/>
            <a:ext cx="4056469" cy="376836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pl-PL" altLang="x-none" b="1" i="1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711449" y="4185339"/>
            <a:ext cx="5756275" cy="946943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Metahistoria</a:t>
            </a:r>
            <a:r>
              <a:rPr lang="pl-PL" altLang="pl-PL" dirty="0"/>
              <a:t> a historia, którą się zajmujemy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5396058" y="5003693"/>
            <a:ext cx="2955616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5911702" y="4695745"/>
            <a:ext cx="307290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7" name="Romb 66"/>
          <p:cNvSpPr/>
          <p:nvPr/>
        </p:nvSpPr>
        <p:spPr bwMode="auto">
          <a:xfrm>
            <a:off x="8394700" y="4802081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5210068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627003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sp>
        <p:nvSpPr>
          <p:cNvPr id="3" name="Sześcian 2"/>
          <p:cNvSpPr/>
          <p:nvPr/>
        </p:nvSpPr>
        <p:spPr>
          <a:xfrm>
            <a:off x="9330052" y="3424719"/>
            <a:ext cx="1475956" cy="1471525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085805" y="4191490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023436" y="3424718"/>
            <a:ext cx="1581340" cy="14715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4288657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8177214" y="5652982"/>
            <a:ext cx="1330325" cy="617537"/>
            <a:chOff x="8177214" y="4557714"/>
            <a:chExt cx="1330325" cy="617537"/>
          </a:xfrm>
        </p:grpSpPr>
        <p:sp>
          <p:nvSpPr>
            <p:cNvPr id="64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5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9330052" y="2492052"/>
            <a:ext cx="1314450" cy="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 Niebo</a:t>
            </a:r>
            <a:br>
              <a:rPr kumimoji="0" lang="pl-PL" altLang="pl-PL" sz="1600"/>
            </a:br>
            <a:r>
              <a:rPr kumimoji="0" lang="pl-PL" altLang="pl-PL" sz="1600"/>
              <a:t>i</a:t>
            </a:r>
            <a:br>
              <a:rPr kumimoji="0" lang="pl-PL" altLang="pl-PL" sz="1600"/>
            </a:br>
            <a:r>
              <a:rPr kumimoji="0" lang="pl-PL" altLang="pl-PL" sz="1600"/>
              <a:t>Nowa Ziemia</a:t>
            </a:r>
            <a:endParaRPr kumimoji="0" lang="pl-PL" altLang="pl-PL" sz="1600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23436" y="279526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Ogród Eden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6166873" y="4009739"/>
            <a:ext cx="670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3153662" y="164639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rot="-5400000">
            <a:off x="3800174" y="3327217"/>
            <a:ext cx="259979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4109473" y="4614416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>
            <a:off x="46428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6" name="Line 32"/>
          <p:cNvSpPr>
            <a:spLocks noChangeShapeType="1"/>
          </p:cNvSpPr>
          <p:nvPr/>
        </p:nvSpPr>
        <p:spPr bwMode="auto">
          <a:xfrm>
            <a:off x="4642873" y="531155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 flipV="1">
            <a:off x="48714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4871473" y="4627116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rot="5400000" flipV="1">
            <a:off x="2739724" y="3320869"/>
            <a:ext cx="258709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589586" y="2163396"/>
            <a:ext cx="2096311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Ziemia nieco zepsuta</a:t>
            </a:r>
            <a:endParaRPr kumimoji="0" lang="pl-PL" altLang="pl-PL" sz="1600" dirty="0"/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5172450" y="2030904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2909287" y="2027318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5659440" y="4702923"/>
            <a:ext cx="218021" cy="324062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  <a:gd name="connsiteX0" fmla="*/ 0 w 11318"/>
              <a:gd name="connsiteY0" fmla="*/ 11369 h 11369"/>
              <a:gd name="connsiteX1" fmla="*/ 11318 w 11318"/>
              <a:gd name="connsiteY1" fmla="*/ 0 h 11369"/>
              <a:gd name="connsiteX0" fmla="*/ 0 w 9341"/>
              <a:gd name="connsiteY0" fmla="*/ 16843 h 16843"/>
              <a:gd name="connsiteX1" fmla="*/ 9341 w 9341"/>
              <a:gd name="connsiteY1" fmla="*/ 0 h 16843"/>
              <a:gd name="connsiteX0" fmla="*/ 0 w 6001"/>
              <a:gd name="connsiteY0" fmla="*/ 10271 h 10271"/>
              <a:gd name="connsiteX1" fmla="*/ 6001 w 6001"/>
              <a:gd name="connsiteY1" fmla="*/ 0 h 1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1" h="10271">
                <a:moveTo>
                  <a:pt x="0" y="10271"/>
                </a:moveTo>
                <a:lnTo>
                  <a:pt x="6001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PoleTekstowe 34"/>
          <p:cNvSpPr txBox="1"/>
          <p:nvPr/>
        </p:nvSpPr>
        <p:spPr>
          <a:xfrm>
            <a:off x="861636" y="6332105"/>
            <a:ext cx="45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Dziś jest czas na </a:t>
            </a:r>
            <a:r>
              <a:rPr lang="pl-PL" sz="2800" b="1" dirty="0">
                <a:solidFill>
                  <a:srgbClr val="C00000"/>
                </a:solidFill>
              </a:rPr>
              <a:t>moją</a:t>
            </a:r>
            <a:r>
              <a:rPr lang="pl-PL" sz="2800" dirty="0">
                <a:solidFill>
                  <a:srgbClr val="C00000"/>
                </a:solidFill>
              </a:rPr>
              <a:t> decyzję</a:t>
            </a:r>
          </a:p>
        </p:txBody>
      </p:sp>
      <p:cxnSp>
        <p:nvCxnSpPr>
          <p:cNvPr id="36" name="Łącznik prosty ze strzałką 35"/>
          <p:cNvCxnSpPr/>
          <p:nvPr/>
        </p:nvCxnSpPr>
        <p:spPr>
          <a:xfrm flipV="1">
            <a:off x="5389418" y="5254030"/>
            <a:ext cx="247946" cy="1299442"/>
          </a:xfrm>
          <a:prstGeom prst="straightConnector1">
            <a:avLst/>
          </a:prstGeom>
          <a:ln w="2032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a 36"/>
          <p:cNvGrpSpPr/>
          <p:nvPr/>
        </p:nvGrpSpPr>
        <p:grpSpPr>
          <a:xfrm>
            <a:off x="4308613" y="3825445"/>
            <a:ext cx="429376" cy="655918"/>
            <a:chOff x="2957194" y="2798382"/>
            <a:chExt cx="419732" cy="641186"/>
          </a:xfrm>
        </p:grpSpPr>
        <p:sp>
          <p:nvSpPr>
            <p:cNvPr id="39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448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a Święta Pana w Kpł23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8" name="pole tekstowe 1"/>
          <p:cNvSpPr txBox="1">
            <a:spLocks noChangeArrowheads="1"/>
          </p:cNvSpPr>
          <p:nvPr/>
        </p:nvSpPr>
        <p:spPr bwMode="auto">
          <a:xfrm>
            <a:off x="618472" y="5000063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Pascha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Święto Przaśników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#3. Dzień kołysania snopem pierwocin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Pierwociny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Święto trąb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Dzień przebłagania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Święto namiotów</a:t>
            </a:r>
          </a:p>
        </p:txBody>
      </p:sp>
      <p:grpSp>
        <p:nvGrpSpPr>
          <p:cNvPr id="17" name="Grupa 16"/>
          <p:cNvGrpSpPr/>
          <p:nvPr/>
        </p:nvGrpSpPr>
        <p:grpSpPr>
          <a:xfrm>
            <a:off x="5707557" y="5215506"/>
            <a:ext cx="3166940" cy="1169551"/>
            <a:chOff x="8729052" y="3653745"/>
            <a:chExt cx="3166940" cy="1169551"/>
          </a:xfrm>
        </p:grpSpPr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1065185" y="4475283"/>
              <a:ext cx="830807" cy="1"/>
            </a:xfrm>
            <a:prstGeom prst="line">
              <a:avLst/>
            </a:prstGeom>
            <a:noFill/>
            <a:ln w="57150">
              <a:solidFill>
                <a:srgbClr val="AD8B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V="1">
              <a:off x="11065185" y="4691538"/>
              <a:ext cx="830807" cy="1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V="1">
              <a:off x="11065185" y="4255658"/>
              <a:ext cx="830807" cy="3370"/>
            </a:xfrm>
            <a:prstGeom prst="line">
              <a:avLst/>
            </a:prstGeom>
            <a:noFill/>
            <a:ln w="57150">
              <a:solidFill>
                <a:srgbClr val="2D892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pl-PL">
                <a:latin typeface="Arial" charset="0"/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V="1">
              <a:off x="11065185" y="4032661"/>
              <a:ext cx="830807" cy="674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23" name="pole tekstowe 1"/>
            <p:cNvSpPr txBox="1">
              <a:spLocks noChangeArrowheads="1"/>
            </p:cNvSpPr>
            <p:nvPr/>
          </p:nvSpPr>
          <p:spPr bwMode="auto">
            <a:xfrm>
              <a:off x="8729052" y="3653745"/>
              <a:ext cx="2308776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Kościół </a:t>
              </a:r>
              <a:r>
                <a:rPr lang="mr-IN" altLang="pl-PL" sz="1400" dirty="0"/>
                <a:t>–</a:t>
              </a:r>
              <a:r>
                <a:rPr lang="pl-PL" altLang="pl-PL" sz="1400" dirty="0"/>
                <a:t> Ciało Chrystusa</a:t>
              </a:r>
            </a:p>
          </p:txBody>
        </p:sp>
      </p:grpSp>
      <p:sp>
        <p:nvSpPr>
          <p:cNvPr id="2" name="PoleTekstowe 1"/>
          <p:cNvSpPr txBox="1"/>
          <p:nvPr/>
        </p:nvSpPr>
        <p:spPr>
          <a:xfrm>
            <a:off x="3917950" y="3115361"/>
            <a:ext cx="6187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</a:rPr>
              <a:t>Zachęcam do samodzielnego studium tematu:</a:t>
            </a:r>
            <a:br>
              <a:rPr lang="pl-PL" sz="2400" b="1" i="1" dirty="0">
                <a:solidFill>
                  <a:srgbClr val="FF0000"/>
                </a:solidFill>
              </a:rPr>
            </a:br>
            <a:r>
              <a:rPr lang="pl-PL" sz="2400" b="1" i="1" dirty="0">
                <a:solidFill>
                  <a:srgbClr val="FF0000"/>
                </a:solidFill>
              </a:rPr>
              <a:t>Księga Kapłańska</a:t>
            </a:r>
            <a:r>
              <a:rPr lang="pl-PL" sz="2400" b="1" i="1">
                <a:solidFill>
                  <a:srgbClr val="FF0000"/>
                </a:solidFill>
              </a:rPr>
              <a:t>, rozdział 23.</a:t>
            </a:r>
          </a:p>
        </p:txBody>
      </p:sp>
    </p:spTree>
    <p:extLst>
      <p:ext uri="{BB962C8B-B14F-4D97-AF65-F5344CB8AC3E}">
        <p14:creationId xmlns:p14="http://schemas.microsoft.com/office/powerpoint/2010/main" val="213051362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a Święta Pana w Kpł23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2362201" y="3937000"/>
            <a:ext cx="7654925" cy="0"/>
          </a:xfrm>
          <a:prstGeom prst="line">
            <a:avLst/>
          </a:prstGeom>
          <a:noFill/>
          <a:ln w="57150">
            <a:solidFill>
              <a:srgbClr val="2D892D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4" name="pole tekstowe 1"/>
          <p:cNvSpPr txBox="1">
            <a:spLocks noChangeArrowheads="1"/>
          </p:cNvSpPr>
          <p:nvPr/>
        </p:nvSpPr>
        <p:spPr bwMode="auto">
          <a:xfrm>
            <a:off x="616116" y="4999301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Pascha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ukrzyżowanie, śmierć jako Pana Jezusa jako Baranka Bożego gładzącego grzech świata.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Święto Przaśników dla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lud Boży poza Egiptem, oczyszczenie z grzechu, uświęcenie.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#3. Dzień kołysania snopem pierwocin </a:t>
            </a:r>
            <a:r>
              <a:rPr lang="mr-IN" altLang="pl-PL" sz="1400" dirty="0"/>
              <a:t>–</a:t>
            </a:r>
            <a:r>
              <a:rPr lang="pl-PL" altLang="pl-PL" sz="1400" dirty="0"/>
              <a:t> pierwszy dzień po szabacie, zmartwychwstanie Pana Jezusa jako pierwszego.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Pierwociny dla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zesłanie Ducha Świętego - zbawienie, uświęcenie i napełnienie Duchem Świętym 3000 Żydów.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Święto trąb </a:t>
            </a:r>
            <a:r>
              <a:rPr lang="mr-IN" altLang="pl-PL" sz="1400" dirty="0"/>
              <a:t>–</a:t>
            </a:r>
            <a:r>
              <a:rPr lang="pl-PL" altLang="pl-PL" sz="1400" dirty="0"/>
              <a:t> (?) zmartwychwstanie umarłych w Chrystusie, przyjście Pana po swój Kościół.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Dzień przebłagania </a:t>
            </a:r>
            <a:r>
              <a:rPr lang="mr-IN" altLang="pl-PL" sz="1400" dirty="0"/>
              <a:t>–</a:t>
            </a:r>
            <a:r>
              <a:rPr lang="pl-PL" altLang="pl-PL" sz="1400" dirty="0"/>
              <a:t> (?) wybawienie resztki Izraela.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Święto namiotów </a:t>
            </a:r>
            <a:r>
              <a:rPr lang="mr-IN" altLang="pl-PL" sz="1400" dirty="0"/>
              <a:t>–</a:t>
            </a:r>
            <a:r>
              <a:rPr lang="pl-PL" altLang="pl-PL" sz="1400" dirty="0"/>
              <a:t> (?) objęcie królowania w Tysiącletnim Królestwie.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62" name="pole tekstowe 61"/>
          <p:cNvSpPr txBox="1"/>
          <p:nvPr/>
        </p:nvSpPr>
        <p:spPr>
          <a:xfrm rot="19853123">
            <a:off x="-190031" y="982851"/>
            <a:ext cx="5853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Jakie to skomplikowane!!!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9294848" y="1921242"/>
            <a:ext cx="2388438" cy="900246"/>
            <a:chOff x="8729052" y="3653745"/>
            <a:chExt cx="3032963" cy="1143179"/>
          </a:xfrm>
        </p:grpSpPr>
        <p:sp>
          <p:nvSpPr>
            <p:cNvPr id="64" name="Line 6"/>
            <p:cNvSpPr>
              <a:spLocks noChangeShapeType="1"/>
            </p:cNvSpPr>
            <p:nvPr/>
          </p:nvSpPr>
          <p:spPr bwMode="auto">
            <a:xfrm>
              <a:off x="10913806" y="4475283"/>
              <a:ext cx="830807" cy="1"/>
            </a:xfrm>
            <a:prstGeom prst="line">
              <a:avLst/>
            </a:prstGeom>
            <a:noFill/>
            <a:ln w="57150">
              <a:solidFill>
                <a:srgbClr val="AD8B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 sz="1200"/>
            </a:p>
          </p:txBody>
        </p:sp>
        <p:sp>
          <p:nvSpPr>
            <p:cNvPr id="65" name="Line 5"/>
            <p:cNvSpPr>
              <a:spLocks noChangeShapeType="1"/>
            </p:cNvSpPr>
            <p:nvPr/>
          </p:nvSpPr>
          <p:spPr bwMode="auto">
            <a:xfrm flipV="1">
              <a:off x="10913806" y="4691538"/>
              <a:ext cx="830807" cy="1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 sz="1200"/>
            </a:p>
          </p:txBody>
        </p:sp>
        <p:sp>
          <p:nvSpPr>
            <p:cNvPr id="66" name="Line 6"/>
            <p:cNvSpPr>
              <a:spLocks noChangeShapeType="1"/>
            </p:cNvSpPr>
            <p:nvPr/>
          </p:nvSpPr>
          <p:spPr bwMode="auto">
            <a:xfrm flipV="1">
              <a:off x="10931208" y="4255659"/>
              <a:ext cx="830807" cy="3370"/>
            </a:xfrm>
            <a:prstGeom prst="line">
              <a:avLst/>
            </a:prstGeom>
            <a:noFill/>
            <a:ln w="57150">
              <a:solidFill>
                <a:srgbClr val="2D892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pl-PL" sz="1200">
                <a:latin typeface="Arial" charset="0"/>
              </a:endParaRPr>
            </a:p>
          </p:txBody>
        </p:sp>
        <p:sp>
          <p:nvSpPr>
            <p:cNvPr id="67" name="Line 13"/>
            <p:cNvSpPr>
              <a:spLocks noChangeShapeType="1"/>
            </p:cNvSpPr>
            <p:nvPr/>
          </p:nvSpPr>
          <p:spPr bwMode="auto">
            <a:xfrm flipV="1">
              <a:off x="10931208" y="4032661"/>
              <a:ext cx="830807" cy="674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 sz="1200">
                <a:latin typeface="Arial" charset="0"/>
              </a:endParaRPr>
            </a:p>
          </p:txBody>
        </p:sp>
        <p:sp>
          <p:nvSpPr>
            <p:cNvPr id="68" name="pole tekstowe 1"/>
            <p:cNvSpPr txBox="1">
              <a:spLocks noChangeArrowheads="1"/>
            </p:cNvSpPr>
            <p:nvPr/>
          </p:nvSpPr>
          <p:spPr bwMode="auto">
            <a:xfrm>
              <a:off x="8729052" y="3653745"/>
              <a:ext cx="2308776" cy="114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182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– część wykonana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1660634" y="2195513"/>
            <a:ext cx="107205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36049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3" name="pole tekstowe 1"/>
          <p:cNvSpPr txBox="1">
            <a:spLocks noChangeArrowheads="1"/>
          </p:cNvSpPr>
          <p:nvPr/>
        </p:nvSpPr>
        <p:spPr bwMode="auto">
          <a:xfrm>
            <a:off x="1526877" y="4901149"/>
            <a:ext cx="994155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#S. </a:t>
            </a:r>
            <a:r>
              <a:rPr lang="pl-PL" altLang="pl-PL" sz="1600" b="1" dirty="0"/>
              <a:t>Stworzenie</a:t>
            </a:r>
            <a:r>
              <a:rPr lang="pl-PL" altLang="pl-PL" sz="1600" dirty="0"/>
              <a:t> (</a:t>
            </a:r>
            <a:r>
              <a:rPr lang="pl-PL" altLang="pl-PL" sz="1600" i="1" dirty="0"/>
              <a:t>Na początku było Słowo</a:t>
            </a:r>
            <a:r>
              <a:rPr lang="mr-IN" altLang="pl-PL" sz="1600" dirty="0"/>
              <a:t>…</a:t>
            </a:r>
            <a:r>
              <a:rPr lang="pl-PL" altLang="pl-PL" sz="1600" dirty="0"/>
              <a:t> </a:t>
            </a:r>
            <a:r>
              <a:rPr lang="pl-PL" altLang="pl-PL" sz="1600" i="1" dirty="0"/>
              <a:t>i wszystko przez nie się stało</a:t>
            </a:r>
            <a:r>
              <a:rPr lang="pl-PL" altLang="pl-PL" sz="1600" dirty="0"/>
              <a:t>).</a:t>
            </a:r>
            <a:br>
              <a:rPr lang="pl-PL" altLang="pl-PL" sz="1600" b="1" dirty="0"/>
            </a:br>
            <a:r>
              <a:rPr lang="pl-PL" altLang="pl-PL" sz="1600" dirty="0"/>
              <a:t>#0. </a:t>
            </a:r>
            <a:r>
              <a:rPr lang="pl-PL" altLang="pl-PL" sz="1600" b="1" dirty="0"/>
              <a:t>Wcielenie</a:t>
            </a:r>
            <a:r>
              <a:rPr lang="pl-PL" altLang="pl-PL" sz="1600" dirty="0"/>
              <a:t> (Nazaret, anioł Gabriel, panna Maria, Betlejem, mędrcy ze wschodu).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#1. </a:t>
            </a:r>
            <a:r>
              <a:rPr lang="pl-PL" altLang="pl-PL" sz="1600" b="1" dirty="0"/>
              <a:t>Ukrzyżowanie</a:t>
            </a:r>
            <a:r>
              <a:rPr lang="pl-PL" altLang="pl-PL" sz="1600" dirty="0"/>
              <a:t>, śmierć Jezusa jako Baranka Bożego.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#2. </a:t>
            </a:r>
            <a:r>
              <a:rPr lang="pl-PL" altLang="pl-PL" sz="1600" b="1" dirty="0"/>
              <a:t>Odkupienie</a:t>
            </a:r>
            <a:r>
              <a:rPr lang="pl-PL" altLang="pl-PL" sz="1600" dirty="0"/>
              <a:t>, oczyszczenie pokutujących z grzechów, usprawiedliwienie.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#3. </a:t>
            </a:r>
            <a:r>
              <a:rPr lang="pl-PL" altLang="pl-PL" sz="1600" b="1" dirty="0"/>
              <a:t>Zmartwychwstanie</a:t>
            </a:r>
            <a:r>
              <a:rPr lang="pl-PL" altLang="pl-PL" sz="1600" dirty="0"/>
              <a:t> Pana Jezusa w nowym, chwalebnym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#W. </a:t>
            </a:r>
            <a:r>
              <a:rPr lang="pl-PL" altLang="pl-PL" sz="1600" b="1" dirty="0"/>
              <a:t>Wniebowstąpienie</a:t>
            </a:r>
            <a:r>
              <a:rPr lang="pl-PL" altLang="pl-PL" sz="1600" dirty="0"/>
              <a:t> Pana Jezusa w nowym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#4. </a:t>
            </a:r>
            <a:r>
              <a:rPr lang="pl-PL" altLang="pl-PL" sz="1600" b="1" dirty="0"/>
              <a:t>Zesłanie Ducha Świętego.</a:t>
            </a:r>
            <a:endParaRPr lang="pl-PL" altLang="pl-PL" sz="1600" dirty="0"/>
          </a:p>
        </p:txBody>
      </p:sp>
      <p:sp>
        <p:nvSpPr>
          <p:cNvPr id="64" name="Prostokąt 63"/>
          <p:cNvSpPr/>
          <p:nvPr/>
        </p:nvSpPr>
        <p:spPr>
          <a:xfrm>
            <a:off x="5830887" y="1147764"/>
            <a:ext cx="5199063" cy="368411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Oval 28"/>
          <p:cNvSpPr>
            <a:spLocks noChangeArrowheads="1"/>
          </p:cNvSpPr>
          <p:nvPr/>
        </p:nvSpPr>
        <p:spPr bwMode="auto">
          <a:xfrm>
            <a:off x="2518937" y="311188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0</a:t>
            </a:r>
          </a:p>
        </p:txBody>
      </p:sp>
      <p:sp>
        <p:nvSpPr>
          <p:cNvPr id="66" name="Oval 28"/>
          <p:cNvSpPr>
            <a:spLocks noChangeArrowheads="1"/>
          </p:cNvSpPr>
          <p:nvPr/>
        </p:nvSpPr>
        <p:spPr bwMode="auto">
          <a:xfrm>
            <a:off x="1777672" y="227781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S</a:t>
            </a:r>
          </a:p>
        </p:txBody>
      </p:sp>
      <p:sp>
        <p:nvSpPr>
          <p:cNvPr id="68" name="Oval 30"/>
          <p:cNvSpPr>
            <a:spLocks noChangeArrowheads="1"/>
          </p:cNvSpPr>
          <p:nvPr/>
        </p:nvSpPr>
        <p:spPr bwMode="auto">
          <a:xfrm>
            <a:off x="3560764" y="341063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100" b="1">
                <a:latin typeface="Arial" charset="0"/>
              </a:rPr>
              <a:t>W</a:t>
            </a:r>
            <a:endParaRPr lang="pl-PL" sz="11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32317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– część zaplanowana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3" name="Prostokąt 62"/>
          <p:cNvSpPr/>
          <p:nvPr/>
        </p:nvSpPr>
        <p:spPr>
          <a:xfrm>
            <a:off x="1280160" y="1198565"/>
            <a:ext cx="3380741" cy="3556316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pole tekstowe 1"/>
          <p:cNvSpPr txBox="1">
            <a:spLocks noChangeArrowheads="1"/>
          </p:cNvSpPr>
          <p:nvPr/>
        </p:nvSpPr>
        <p:spPr bwMode="auto">
          <a:xfrm>
            <a:off x="1557021" y="4870683"/>
            <a:ext cx="994155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#5. Przyjście Jezusa po swój Kościół, </a:t>
            </a:r>
            <a:r>
              <a:rPr lang="pl-PL" altLang="pl-PL" sz="1600" b="1" dirty="0"/>
              <a:t>zmartwychwstanie </a:t>
            </a:r>
            <a:r>
              <a:rPr lang="pl-PL" altLang="pl-PL" sz="1600" dirty="0"/>
              <a:t>umarłych w Chrystusie.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#T. </a:t>
            </a:r>
            <a:r>
              <a:rPr lang="pl-PL" altLang="pl-PL" sz="1600" b="1" dirty="0"/>
              <a:t>Trybunał Chrystusowy</a:t>
            </a:r>
            <a:r>
              <a:rPr lang="pl-PL" altLang="pl-PL" sz="1600" dirty="0"/>
              <a:t> - rozliczenie sług, przydział nowych ubrań, wesele Baranka.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#6. </a:t>
            </a:r>
            <a:r>
              <a:rPr lang="pl-PL" altLang="pl-PL" sz="1600" b="1" dirty="0"/>
              <a:t>Przyjście</a:t>
            </a:r>
            <a:r>
              <a:rPr lang="pl-PL" altLang="pl-PL" sz="1600" dirty="0"/>
              <a:t> Pana Jezusa z Kościołem „</a:t>
            </a:r>
            <a:r>
              <a:rPr lang="pl-PL" altLang="pl-PL" sz="1600" i="1" dirty="0"/>
              <a:t>w chwale</a:t>
            </a:r>
            <a:r>
              <a:rPr lang="pl-PL" altLang="pl-PL" sz="1600" dirty="0"/>
              <a:t>”.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#7. </a:t>
            </a:r>
            <a:r>
              <a:rPr lang="pl-PL" altLang="pl-PL" sz="1600" b="1" dirty="0"/>
              <a:t>Ustanowienie</a:t>
            </a:r>
            <a:r>
              <a:rPr lang="pl-PL" altLang="pl-PL" sz="1600" dirty="0"/>
              <a:t> Królestwa Mesjasza.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#K. Ostatni </a:t>
            </a:r>
            <a:r>
              <a:rPr lang="pl-PL" altLang="pl-PL" sz="1600" b="1" dirty="0"/>
              <a:t>bunt</a:t>
            </a:r>
            <a:r>
              <a:rPr lang="pl-PL" altLang="pl-PL" sz="1600" dirty="0"/>
              <a:t> zwiedzionych przez uwolnionego Szatana ludzi.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#S. </a:t>
            </a:r>
            <a:r>
              <a:rPr lang="pl-PL" altLang="pl-PL" sz="1600" b="1" dirty="0"/>
              <a:t>Zmartwychwstanie</a:t>
            </a:r>
            <a:r>
              <a:rPr lang="pl-PL" altLang="pl-PL" sz="1600" dirty="0"/>
              <a:t> i </a:t>
            </a:r>
            <a:r>
              <a:rPr lang="pl-PL" altLang="pl-PL" sz="1600" b="1" dirty="0"/>
              <a:t>sąd</a:t>
            </a:r>
            <a:r>
              <a:rPr lang="pl-PL" altLang="pl-PL" sz="1600" dirty="0"/>
              <a:t> - osądzenie uczynków.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#N. Nowe Niebo i </a:t>
            </a:r>
            <a:r>
              <a:rPr lang="pl-PL" altLang="pl-PL" sz="1600" b="1" dirty="0"/>
              <a:t>Nowa</a:t>
            </a:r>
            <a:r>
              <a:rPr lang="pl-PL" altLang="pl-PL" sz="1600" dirty="0"/>
              <a:t> </a:t>
            </a:r>
            <a:r>
              <a:rPr lang="pl-PL" altLang="pl-PL" sz="1600" b="1" dirty="0"/>
              <a:t>Ziemia.</a:t>
            </a:r>
          </a:p>
        </p:txBody>
      </p:sp>
      <p:sp>
        <p:nvSpPr>
          <p:cNvPr id="66" name="Romb 65"/>
          <p:cNvSpPr/>
          <p:nvPr/>
        </p:nvSpPr>
        <p:spPr bwMode="auto">
          <a:xfrm>
            <a:off x="6953433" y="2311495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10048681" y="3827836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68" name="Sześcian 67"/>
          <p:cNvSpPr/>
          <p:nvPr/>
        </p:nvSpPr>
        <p:spPr>
          <a:xfrm>
            <a:off x="10805920" y="3030911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10631763" y="2877298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N</a:t>
            </a:r>
          </a:p>
        </p:txBody>
      </p:sp>
      <p:sp>
        <p:nvSpPr>
          <p:cNvPr id="94" name="Line 5"/>
          <p:cNvSpPr>
            <a:spLocks noChangeShapeType="1"/>
          </p:cNvSpPr>
          <p:nvPr/>
        </p:nvSpPr>
        <p:spPr bwMode="auto">
          <a:xfrm flipV="1">
            <a:off x="10504293" y="3277094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942290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Abstrakt - działania Pana Jezusa na ziemi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230039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5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6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7" name="Line 23"/>
          <p:cNvSpPr>
            <a:spLocks noChangeShapeType="1"/>
          </p:cNvSpPr>
          <p:nvPr/>
        </p:nvSpPr>
        <p:spPr bwMode="auto">
          <a:xfrm>
            <a:off x="8351839" y="3795713"/>
            <a:ext cx="197983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7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116" name="Line 21"/>
          <p:cNvSpPr>
            <a:spLocks noChangeShapeType="1"/>
          </p:cNvSpPr>
          <p:nvPr/>
        </p:nvSpPr>
        <p:spPr bwMode="auto">
          <a:xfrm>
            <a:off x="1309162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3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26" name="Grupa 25"/>
          <p:cNvGrpSpPr/>
          <p:nvPr/>
        </p:nvGrpSpPr>
        <p:grpSpPr>
          <a:xfrm>
            <a:off x="9294848" y="1921242"/>
            <a:ext cx="2388438" cy="900246"/>
            <a:chOff x="8729052" y="3653745"/>
            <a:chExt cx="3032963" cy="1143179"/>
          </a:xfrm>
        </p:grpSpPr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10931208" y="4475283"/>
              <a:ext cx="830807" cy="1"/>
            </a:xfrm>
            <a:prstGeom prst="line">
              <a:avLst/>
            </a:prstGeom>
            <a:noFill/>
            <a:ln w="57150">
              <a:solidFill>
                <a:srgbClr val="AD8B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 sz="1200"/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 flipV="1">
              <a:off x="10931208" y="4691538"/>
              <a:ext cx="830807" cy="1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 sz="1200"/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 flipV="1">
              <a:off x="10931208" y="4255659"/>
              <a:ext cx="830807" cy="3370"/>
            </a:xfrm>
            <a:prstGeom prst="line">
              <a:avLst/>
            </a:prstGeom>
            <a:noFill/>
            <a:ln w="57150">
              <a:solidFill>
                <a:srgbClr val="2D892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pl-PL" sz="1200">
                <a:latin typeface="Arial" charset="0"/>
              </a:endParaRPr>
            </a:p>
          </p:txBody>
        </p:sp>
        <p:sp>
          <p:nvSpPr>
            <p:cNvPr id="30" name="Line 13"/>
            <p:cNvSpPr>
              <a:spLocks noChangeShapeType="1"/>
            </p:cNvSpPr>
            <p:nvPr/>
          </p:nvSpPr>
          <p:spPr bwMode="auto">
            <a:xfrm flipV="1">
              <a:off x="10931208" y="4032661"/>
              <a:ext cx="830807" cy="674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 sz="1200">
                <a:latin typeface="Arial" charset="0"/>
              </a:endParaRPr>
            </a:p>
          </p:txBody>
        </p:sp>
        <p:sp>
          <p:nvSpPr>
            <p:cNvPr id="31" name="pole tekstowe 1"/>
            <p:cNvSpPr txBox="1">
              <a:spLocks noChangeArrowheads="1"/>
            </p:cNvSpPr>
            <p:nvPr/>
          </p:nvSpPr>
          <p:spPr bwMode="auto">
            <a:xfrm>
              <a:off x="8729052" y="3653745"/>
              <a:ext cx="2308776" cy="114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  <p:grpSp>
        <p:nvGrpSpPr>
          <p:cNvPr id="32" name="Grupa 31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06922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Jezus a życie człowieka (wg Credo)</a:t>
            </a:r>
          </a:p>
        </p:txBody>
      </p:sp>
      <p:sp>
        <p:nvSpPr>
          <p:cNvPr id="53" name="PoleTekstowe 52"/>
          <p:cNvSpPr txBox="1"/>
          <p:nvPr/>
        </p:nvSpPr>
        <p:spPr>
          <a:xfrm>
            <a:off x="105106" y="4466899"/>
            <a:ext cx="8322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Wierzę w (</a:t>
            </a:r>
            <a:r>
              <a:rPr lang="mr-IN" i="1" dirty="0"/>
              <a:t>…</a:t>
            </a:r>
            <a:r>
              <a:rPr lang="pl-PL" i="1" dirty="0"/>
              <a:t>) Pana Jezusa Chrystusa, Syna Bożego jednorodzonego, który z Ojca jest </a:t>
            </a:r>
            <a:br>
              <a:rPr lang="pl-PL" i="1" dirty="0"/>
            </a:br>
            <a:r>
              <a:rPr lang="pl-PL" i="1" dirty="0"/>
              <a:t>(#1) zrodzony przed wszystkimi wiekami. (</a:t>
            </a:r>
            <a:r>
              <a:rPr lang="mr-IN" i="1" dirty="0"/>
              <a:t>…</a:t>
            </a:r>
            <a:r>
              <a:rPr lang="pl-PL" i="1" dirty="0"/>
              <a:t>) a przez Niego (#2) wszystko się stało. </a:t>
            </a:r>
          </a:p>
          <a:p>
            <a:r>
              <a:rPr lang="pl-PL" i="1" dirty="0"/>
              <a:t>On to dla nas ludzi i dla naszego zbawienia (#3) zstąpił z nieba </a:t>
            </a:r>
            <a:br>
              <a:rPr lang="pl-PL" i="1" dirty="0"/>
            </a:br>
            <a:r>
              <a:rPr lang="pl-PL" i="1" dirty="0"/>
              <a:t>i za sprawą Ducha Świętego przyjął ciało z Marii Dziewicy i stał się człowiekiem. </a:t>
            </a:r>
          </a:p>
          <a:p>
            <a:r>
              <a:rPr lang="pl-PL" i="1" dirty="0"/>
              <a:t>(#4) Ukrzyżowany również za nas, pod Poncjuszem Piłatem został umęczony </a:t>
            </a:r>
            <a:br>
              <a:rPr lang="pl-PL" i="1" dirty="0"/>
            </a:br>
            <a:r>
              <a:rPr lang="pl-PL" i="1" dirty="0"/>
              <a:t>i (#5) pogrzebany. (#6) Zmartwychwstał trzeciego dnia jak oznajmia Pismo. </a:t>
            </a:r>
          </a:p>
          <a:p>
            <a:r>
              <a:rPr lang="pl-PL" i="1" dirty="0"/>
              <a:t>(#7) Wstąpił do nieba; siedzi po prawicy Ojca. I (#8) powtórnie przyjdzie w chwale sądzić żywych i umarłych; a Królestwu Jego nie będzie końca.</a:t>
            </a: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3797302" y="2503489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rot="5400000" flipV="1">
            <a:off x="6456364" y="3036889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6048377" y="2503489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7056440" y="3146425"/>
            <a:ext cx="1370806" cy="608015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rot="-5400000">
            <a:off x="3124262" y="3064059"/>
            <a:ext cx="113701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>
            <a:off x="2085049" y="3074571"/>
            <a:ext cx="1086216" cy="43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2702170" y="3619867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1863237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>
            <a:off x="32355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>
            <a:off x="3235570" y="4345354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 flipV="1">
            <a:off x="34641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3464170" y="3632567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>
            <a:off x="1114999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60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54" name="Oval 26"/>
          <p:cNvSpPr>
            <a:spLocks noChangeArrowheads="1"/>
          </p:cNvSpPr>
          <p:nvPr/>
        </p:nvSpPr>
        <p:spPr bwMode="auto">
          <a:xfrm>
            <a:off x="3020482" y="420225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55" name="Oval 28"/>
          <p:cNvSpPr>
            <a:spLocks noChangeArrowheads="1"/>
          </p:cNvSpPr>
          <p:nvPr/>
        </p:nvSpPr>
        <p:spPr bwMode="auto">
          <a:xfrm>
            <a:off x="1014986" y="218853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56" name="Oval 29"/>
          <p:cNvSpPr>
            <a:spLocks noChangeArrowheads="1"/>
          </p:cNvSpPr>
          <p:nvPr/>
        </p:nvSpPr>
        <p:spPr bwMode="auto">
          <a:xfrm>
            <a:off x="2906955" y="3396128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57" name="Oval 30"/>
          <p:cNvSpPr>
            <a:spLocks noChangeArrowheads="1"/>
          </p:cNvSpPr>
          <p:nvPr/>
        </p:nvSpPr>
        <p:spPr bwMode="auto">
          <a:xfrm>
            <a:off x="1677767" y="221297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58" name="Oval 29"/>
          <p:cNvSpPr>
            <a:spLocks noChangeArrowheads="1"/>
          </p:cNvSpPr>
          <p:nvPr/>
        </p:nvSpPr>
        <p:spPr bwMode="auto">
          <a:xfrm>
            <a:off x="2349744" y="339612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63" name="Oval 26"/>
          <p:cNvSpPr>
            <a:spLocks noChangeArrowheads="1"/>
          </p:cNvSpPr>
          <p:nvPr/>
        </p:nvSpPr>
        <p:spPr bwMode="auto">
          <a:xfrm>
            <a:off x="3358573" y="339612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64" name="Oval 26"/>
          <p:cNvSpPr>
            <a:spLocks noChangeArrowheads="1"/>
          </p:cNvSpPr>
          <p:nvPr/>
        </p:nvSpPr>
        <p:spPr bwMode="auto">
          <a:xfrm>
            <a:off x="3579069" y="226447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6704807" y="339686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8</a:t>
            </a: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7029620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używania </a:t>
            </a:r>
            <a:r>
              <a:rPr lang="pl-PL" dirty="0" err="1"/>
              <a:t>widekonferencji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Jeżeli nic nie mówię to wyłączam mikrofon.</a:t>
            </a:r>
          </a:p>
          <a:p>
            <a:r>
              <a:rPr lang="pl-PL" dirty="0"/>
              <a:t>Postaramy się aby nagranie było dostępne – nagrywamy.</a:t>
            </a:r>
          </a:p>
          <a:p>
            <a:r>
              <a:rPr lang="pl-PL" dirty="0"/>
              <a:t>Prezentacja będzie dostępna w PDF.</a:t>
            </a:r>
          </a:p>
          <a:p>
            <a:r>
              <a:rPr lang="pl-PL" dirty="0"/>
              <a:t>Za tydzień, 6 kwietnia będzie powtórka albo to samo ulepszone, w albo może seminarium i czas na pytania.</a:t>
            </a:r>
          </a:p>
          <a:p>
            <a:r>
              <a:rPr lang="pl-PL" dirty="0"/>
              <a:t>Pytania najlepiej zadawać przez chat bo wszyscy je widzą, i są bardziej przemyślane. Ja chata nie będę śledził na bieżąca, tylko pod koniec każdej części.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5692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Jezus a życie człowieka</a:t>
            </a:r>
          </a:p>
        </p:txBody>
      </p:sp>
      <p:sp>
        <p:nvSpPr>
          <p:cNvPr id="53" name="PoleTekstowe 52"/>
          <p:cNvSpPr txBox="1"/>
          <p:nvPr/>
        </p:nvSpPr>
        <p:spPr>
          <a:xfrm>
            <a:off x="493984" y="4834758"/>
            <a:ext cx="9186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Ważne punkty w życiu człowieka:</a:t>
            </a:r>
          </a:p>
          <a:p>
            <a:r>
              <a:rPr lang="pl-PL" dirty="0"/>
              <a:t>#1. Człowiek się rodzi</a:t>
            </a:r>
          </a:p>
          <a:p>
            <a:r>
              <a:rPr lang="pl-PL" dirty="0"/>
              <a:t>#2. Człowiek żyje na ziemi.</a:t>
            </a:r>
          </a:p>
          <a:p>
            <a:r>
              <a:rPr lang="pl-PL" dirty="0"/>
              <a:t>#3. Człowiek umiera zstępując do krainy umarłych (hebr. </a:t>
            </a:r>
            <a:r>
              <a:rPr lang="pl-PL" i="1" dirty="0" err="1"/>
              <a:t>szeol</a:t>
            </a:r>
            <a:r>
              <a:rPr lang="pl-PL" dirty="0"/>
              <a:t>, gr. </a:t>
            </a:r>
            <a:r>
              <a:rPr lang="pl-PL" i="1" dirty="0"/>
              <a:t>hades</a:t>
            </a:r>
            <a:r>
              <a:rPr lang="pl-PL" dirty="0"/>
              <a:t>).</a:t>
            </a:r>
          </a:p>
          <a:p>
            <a:r>
              <a:rPr lang="pl-PL" dirty="0"/>
              <a:t>#4. Człowiek zmartwychwstaje.</a:t>
            </a:r>
          </a:p>
          <a:p>
            <a:r>
              <a:rPr lang="pl-PL" dirty="0"/>
              <a:t>#5. Zmartwychwstały staje przez Wielkim Białym Tronem gdzie otrzymuje sprawiedliwy wyrok.</a:t>
            </a: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3797302" y="2503489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rot="5400000" flipV="1">
            <a:off x="6456364" y="3036889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6048377" y="2503489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7056440" y="3146425"/>
            <a:ext cx="1370806" cy="608015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rot="-5400000">
            <a:off x="3124262" y="3064059"/>
            <a:ext cx="113701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>
            <a:off x="2085049" y="3074571"/>
            <a:ext cx="1086216" cy="43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2702170" y="3619867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1863237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>
            <a:off x="32355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>
            <a:off x="3235570" y="4345354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 flipV="1">
            <a:off x="34641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3464170" y="3632567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>
            <a:off x="1114999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60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2119436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Część #3</a:t>
            </a:r>
            <a:br>
              <a:rPr lang="pl-PL" dirty="0"/>
            </a:br>
            <a:r>
              <a:rPr lang="pl-PL" dirty="0"/>
              <a:t>Słowo prawdy: Szeroka droga, która prowadzi na zatracenie.</a:t>
            </a:r>
          </a:p>
        </p:txBody>
      </p:sp>
      <p:sp>
        <p:nvSpPr>
          <p:cNvPr id="63" name="Symbol zastępczy tekstu 62"/>
          <p:cNvSpPr>
            <a:spLocks noGrp="1"/>
          </p:cNvSpPr>
          <p:nvPr>
            <p:ph type="body" idx="1"/>
          </p:nvPr>
        </p:nvSpPr>
        <p:spPr>
          <a:xfrm>
            <a:off x="3798276" y="4589463"/>
            <a:ext cx="7549173" cy="150018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pl-PL" dirty="0"/>
              <a:t>Wchodźcie przez ciasną bramę. </a:t>
            </a:r>
          </a:p>
          <a:p>
            <a:pPr algn="l"/>
            <a:r>
              <a:rPr lang="pl-PL" dirty="0"/>
              <a:t>	Bo szeroka jest brama i przestronna ta droga, która prowadzi do zguby, </a:t>
            </a:r>
            <a:br>
              <a:rPr lang="pl-PL" dirty="0"/>
            </a:br>
            <a:r>
              <a:rPr lang="pl-PL" dirty="0"/>
              <a:t>		a wielu jest takich, którzy przez nią wchodzą.</a:t>
            </a:r>
          </a:p>
          <a:p>
            <a:pPr algn="l"/>
            <a:r>
              <a:rPr lang="pl-PL" dirty="0"/>
              <a:t>	Jakże ciasna jest brama i wąska droga, która prowadzi do życia, </a:t>
            </a:r>
            <a:br>
              <a:rPr lang="pl-PL" dirty="0"/>
            </a:br>
            <a:r>
              <a:rPr lang="pl-PL" dirty="0"/>
              <a:t>		a mało jest takich, którzy ją znajdują!</a:t>
            </a:r>
          </a:p>
          <a:p>
            <a:pPr algn="l"/>
            <a:r>
              <a:rPr lang="pl-PL" dirty="0"/>
              <a:t>						(Mt 7:13-14)</a:t>
            </a:r>
          </a:p>
        </p:txBody>
      </p:sp>
    </p:spTree>
    <p:extLst>
      <p:ext uri="{BB962C8B-B14F-4D97-AF65-F5344CB8AC3E}">
        <p14:creationId xmlns:p14="http://schemas.microsoft.com/office/powerpoint/2010/main" val="1070704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Życie człowieka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3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35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25" name="PoleTekstowe 24"/>
          <p:cNvSpPr txBox="1"/>
          <p:nvPr/>
        </p:nvSpPr>
        <p:spPr>
          <a:xfrm>
            <a:off x="240762" y="4722213"/>
            <a:ext cx="11937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Umiera zstępując do krainy umarłych (hebr. </a:t>
            </a:r>
            <a:r>
              <a:rPr lang="pl-PL" sz="2000" dirty="0" err="1"/>
              <a:t>szeol</a:t>
            </a:r>
            <a:r>
              <a:rPr lang="pl-PL" sz="20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Wezwanie na sąd.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staje przez Wielkim Białym Tronem gdzie otrzymuje sprawiedliwy wyrok.</a:t>
            </a:r>
          </a:p>
        </p:txBody>
      </p:sp>
    </p:spTree>
    <p:extLst>
      <p:ext uri="{BB962C8B-B14F-4D97-AF65-F5344CB8AC3E}">
        <p14:creationId xmlns:p14="http://schemas.microsoft.com/office/powerpoint/2010/main" val="156278434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się rodzi i </a:t>
            </a:r>
            <a:r>
              <a:rPr lang="mr-IN" altLang="pl-PL" dirty="0"/>
              <a:t>…</a:t>
            </a:r>
            <a:endParaRPr lang="pl-PL" altLang="pl-PL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386805" y="4414079"/>
            <a:ext cx="911597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Ty bowiem utworzyłeś moje nerki, Ty utkałeś mnie w łonie mej matki.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Dziękuję Ci, że mnie stworzyłeś tak cudownie,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godne podziwu są Twoje dzieła.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I dobrze znasz moją duszę, nie tajna Ci moja istota,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kiedy w ukryciu powstawałem, utkany w głębi ziemi.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Mnie w zalążku widziały Twoje oczy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i w Twojej księdze zostały spisane wszystkie dni, które zostały przeznaczone,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chociaż żaden z nich jeszcze nie nastał. (Psalm 139, </a:t>
            </a:r>
            <a:r>
              <a:rPr lang="pl-PL" altLang="x-none" sz="1800" i="1" dirty="0" err="1">
                <a:solidFill>
                  <a:srgbClr val="C00000"/>
                </a:solidFill>
              </a:rPr>
              <a:t>bt</a:t>
            </a:r>
            <a:r>
              <a:rPr lang="pl-PL" altLang="x-none" sz="1800" i="1" dirty="0">
                <a:solidFill>
                  <a:srgbClr val="C00000"/>
                </a:solidFill>
              </a:rPr>
              <a:t>)</a:t>
            </a:r>
          </a:p>
        </p:txBody>
      </p:sp>
      <p:cxnSp>
        <p:nvCxnSpPr>
          <p:cNvPr id="15" name="Łącznik prosty ze strzałką 14"/>
          <p:cNvCxnSpPr/>
          <p:nvPr/>
        </p:nvCxnSpPr>
        <p:spPr>
          <a:xfrm flipV="1">
            <a:off x="2314575" y="3954954"/>
            <a:ext cx="1130057" cy="4591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6400744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się rodzi i żyje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57621" y="4114451"/>
            <a:ext cx="445037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 Wszystko ma swój czas, i jest wyznaczona godzina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na wszystkie sprawy pod niebem: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Jest czas rodzenia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i czas umierania,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czas sadzenia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i czas wyrywania tego, co zasadzono,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czas zabijania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i czas leczenia,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czas burzenia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i czas budowania, </a:t>
            </a:r>
          </a:p>
        </p:txBody>
      </p: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19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20" name="pole tekstowe 59"/>
          <p:cNvSpPr txBox="1">
            <a:spLocks noChangeArrowheads="1"/>
          </p:cNvSpPr>
          <p:nvPr/>
        </p:nvSpPr>
        <p:spPr bwMode="auto">
          <a:xfrm>
            <a:off x="5156627" y="4481501"/>
            <a:ext cx="293581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czas płaczu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i czas śmiechu,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czas zawodzenia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i czas czas płaczu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czas rzucania kamieni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i czas ich zbierania, </a:t>
            </a:r>
          </a:p>
        </p:txBody>
      </p: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8229600" y="5295903"/>
            <a:ext cx="3828287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czas pieszczot cielesnych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i czas wstrzymywania się od nich,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czas szukania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i czas tracenia,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czas zachowania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	i czas wyrzucania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(</a:t>
            </a:r>
            <a:r>
              <a:rPr lang="pl-PL" altLang="x-none" sz="1400" i="1" dirty="0" err="1">
                <a:solidFill>
                  <a:srgbClr val="C00000"/>
                </a:solidFill>
              </a:rPr>
              <a:t>Kohelet</a:t>
            </a:r>
            <a:r>
              <a:rPr lang="pl-PL" altLang="x-none" sz="1400" i="1" dirty="0">
                <a:solidFill>
                  <a:srgbClr val="C00000"/>
                </a:solidFill>
              </a:rPr>
              <a:t>, 3)</a:t>
            </a:r>
          </a:p>
        </p:txBody>
      </p:sp>
    </p:spTree>
    <p:extLst>
      <p:ext uri="{BB962C8B-B14F-4D97-AF65-F5344CB8AC3E}">
        <p14:creationId xmlns:p14="http://schemas.microsoft.com/office/powerpoint/2010/main" val="54804809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Konsekwencje grzechu Adama (Gen3:19)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(17)</a:t>
            </a:r>
            <a:r>
              <a:rPr lang="pl-PL" dirty="0"/>
              <a:t> Do Adama zaś [ Bóg ] powiedział:</a:t>
            </a:r>
          </a:p>
          <a:p>
            <a:pPr>
              <a:spcBef>
                <a:spcPts val="400"/>
              </a:spcBef>
            </a:pPr>
            <a:r>
              <a:rPr lang="pl-PL" dirty="0"/>
              <a:t>Ponieważ (</a:t>
            </a:r>
            <a:r>
              <a:rPr lang="mr-IN" dirty="0"/>
              <a:t>…</a:t>
            </a:r>
            <a:r>
              <a:rPr lang="pl-PL" dirty="0"/>
              <a:t>) zjadłeś z drzewa, o którym ci przykazałem, mówiąc: Nie będziesz z niego jadł – przeklęta </a:t>
            </a:r>
            <a:r>
              <a:rPr lang="pl-PL" i="1" dirty="0"/>
              <a:t>będzie</a:t>
            </a:r>
            <a:r>
              <a:rPr lang="pl-PL" dirty="0"/>
              <a:t> ziemia z twego powodu, (…) </a:t>
            </a:r>
            <a:r>
              <a:rPr lang="pl-PL" baseline="30000" dirty="0"/>
              <a:t>(19)</a:t>
            </a:r>
            <a:r>
              <a:rPr lang="pl-PL" dirty="0"/>
              <a:t> W pocie czoła będziesz spożywał chleb, aż </a:t>
            </a:r>
            <a:r>
              <a:rPr lang="pl-PL" u="sng" dirty="0"/>
              <a:t>wrócisz do ziemi, gdyż z niej zostałeś wzięty. Bo jesteś prochem i w proch się obrócisz</a:t>
            </a:r>
            <a:r>
              <a:rPr lang="pl-PL" dirty="0"/>
              <a:t>.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45856CE-C312-7743-BA4C-E0B0A1C9135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Ciało z ziemi zrobione do ziemi wraca.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Konsekwencją grzechu jest śmierć ciała.</a:t>
            </a:r>
          </a:p>
        </p:txBody>
      </p:sp>
    </p:spTree>
    <p:extLst>
      <p:ext uri="{BB962C8B-B14F-4D97-AF65-F5344CB8AC3E}">
        <p14:creationId xmlns:p14="http://schemas.microsoft.com/office/powerpoint/2010/main" val="590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umiera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157122" y="5407700"/>
            <a:ext cx="91159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Ponieważ posłuchałeś swojej żony i zjadłeś z drzewa, o którym ci powiedziałem: Nie wolno ci z niego jeść! (</a:t>
            </a:r>
            <a:r>
              <a:rPr lang="mr-IN" altLang="x-none" sz="1800" i="1" dirty="0">
                <a:solidFill>
                  <a:srgbClr val="C00000"/>
                </a:solidFill>
              </a:rPr>
              <a:t>…</a:t>
            </a:r>
            <a:r>
              <a:rPr lang="pl-PL" altLang="x-none" sz="1800" i="1" dirty="0">
                <a:solidFill>
                  <a:srgbClr val="C00000"/>
                </a:solidFill>
              </a:rPr>
              <a:t>) </a:t>
            </a:r>
            <a:r>
              <a:rPr lang="pl-PL" altLang="x-none" sz="1800" i="1" u="sng" dirty="0">
                <a:solidFill>
                  <a:srgbClr val="C00000"/>
                </a:solidFill>
              </a:rPr>
              <a:t>powrócisz do ziemi, gdyż z niej zostałeś wzięty — </a:t>
            </a:r>
            <a:r>
              <a:rPr lang="pl-PL" altLang="x-none" sz="1800" b="1" i="1" u="sng" dirty="0">
                <a:solidFill>
                  <a:srgbClr val="C00000"/>
                </a:solidFill>
              </a:rPr>
              <a:t>bo jesteś prochem i obrócisz się w proch</a:t>
            </a:r>
            <a:r>
              <a:rPr lang="pl-PL" altLang="x-none" sz="1800" i="1" dirty="0">
                <a:solidFill>
                  <a:srgbClr val="C00000"/>
                </a:solidFill>
              </a:rPr>
              <a:t>.  (Gen 3:17)</a:t>
            </a:r>
          </a:p>
        </p:txBody>
      </p:sp>
      <p:cxnSp>
        <p:nvCxnSpPr>
          <p:cNvPr id="19" name="Łącznik prosty ze strzałką 18"/>
          <p:cNvCxnSpPr/>
          <p:nvPr/>
        </p:nvCxnSpPr>
        <p:spPr>
          <a:xfrm flipV="1">
            <a:off x="4357688" y="4204365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wój pionowy 19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1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6845312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Śmierć jest człowiekowi postanowiona (</a:t>
            </a:r>
            <a:r>
              <a:rPr lang="pl-PL" dirty="0" err="1"/>
              <a:t>Hebr</a:t>
            </a:r>
            <a:r>
              <a:rPr lang="pl-PL" dirty="0"/>
              <a:t> 9:27)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sng" dirty="0"/>
              <a:t>A jak postanowione ludziom raz umrzeć</a:t>
            </a:r>
            <a:r>
              <a:rPr lang="pl-PL" dirty="0"/>
              <a:t>, potem zaś sąd.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Ale nie tak było na początku.</a:t>
            </a:r>
          </a:p>
          <a:p>
            <a:r>
              <a:rPr lang="pl-PL" dirty="0"/>
              <a:t>I nie tak będzie na końcu.</a:t>
            </a:r>
          </a:p>
        </p:txBody>
      </p:sp>
    </p:spTree>
    <p:extLst>
      <p:ext uri="{BB962C8B-B14F-4D97-AF65-F5344CB8AC3E}">
        <p14:creationId xmlns:p14="http://schemas.microsoft.com/office/powerpoint/2010/main" val="3428161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Księga Hioba 14:1nn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4479166"/>
          </a:xfrm>
        </p:spPr>
        <p:txBody>
          <a:bodyPr>
            <a:normAutofit/>
          </a:bodyPr>
          <a:lstStyle/>
          <a:p>
            <a:r>
              <a:rPr lang="pl-PL" i="0" baseline="30000" dirty="0"/>
              <a:t>(1)</a:t>
            </a:r>
            <a:r>
              <a:rPr lang="pl-PL" i="0" dirty="0"/>
              <a:t> Człowiek zrodzony z niewiasty dni ma krótkie i niespokojne, </a:t>
            </a:r>
            <a:r>
              <a:rPr lang="pl-PL" i="0" baseline="30000" dirty="0"/>
              <a:t>(2)</a:t>
            </a:r>
            <a:r>
              <a:rPr lang="pl-PL" i="0" dirty="0"/>
              <a:t> wyrasta i więdnie jak kwiat, przemija jak cień, co nie trwa, </a:t>
            </a:r>
            <a:r>
              <a:rPr lang="pl-PL" i="0" baseline="30000" dirty="0"/>
              <a:t>(3)</a:t>
            </a:r>
            <a:r>
              <a:rPr lang="pl-PL" i="0" dirty="0"/>
              <a:t> a na takiego masz oko otwarte; (</a:t>
            </a:r>
            <a:r>
              <a:rPr lang="mr-IN" i="0" dirty="0"/>
              <a:t>…</a:t>
            </a:r>
            <a:r>
              <a:rPr lang="pl-PL" i="0" dirty="0"/>
              <a:t>)</a:t>
            </a:r>
          </a:p>
          <a:p>
            <a:r>
              <a:rPr lang="pl-PL" i="0" baseline="30000" dirty="0"/>
              <a:t>(10)</a:t>
            </a:r>
            <a:r>
              <a:rPr lang="pl-PL" i="0" dirty="0"/>
              <a:t> A człowiek umiera, przepada. Ze świata schodzi człowiek, i gdzie jest? </a:t>
            </a:r>
            <a:r>
              <a:rPr lang="pl-PL" i="0" baseline="30000" dirty="0"/>
              <a:t>(11)</a:t>
            </a:r>
            <a:r>
              <a:rPr lang="pl-PL" i="0" dirty="0"/>
              <a:t> Wody z morza znikną i rzeki wprzód wyschną doszczętnie - </a:t>
            </a:r>
            <a:r>
              <a:rPr lang="pl-PL" i="0" baseline="30000" dirty="0"/>
              <a:t>(12)</a:t>
            </a:r>
            <a:r>
              <a:rPr lang="pl-PL" i="0" dirty="0"/>
              <a:t> a człowiek umarły nie wstanie, nie zbudzą się zmarli, póki trwa niebo, ze snu swego się nie ocucą.</a:t>
            </a:r>
          </a:p>
          <a:p>
            <a:r>
              <a:rPr lang="pl-PL" i="0" baseline="30000" dirty="0"/>
              <a:t>(13)</a:t>
            </a:r>
            <a:r>
              <a:rPr lang="pl-PL" i="0" dirty="0"/>
              <a:t> </a:t>
            </a:r>
            <a:r>
              <a:rPr lang="pl-PL" i="0" u="sng" dirty="0"/>
              <a:t>O gdybyś w </a:t>
            </a:r>
            <a:r>
              <a:rPr lang="pl-PL" i="0" u="sng" dirty="0" err="1"/>
              <a:t>Szeolu</a:t>
            </a:r>
            <a:r>
              <a:rPr lang="pl-PL" i="0" u="sng" dirty="0"/>
              <a:t> mnie schował, ukrył, aż gniew Twój przeminie, czas mi wyznaczył, kiedy mnie wspomnisz!</a:t>
            </a:r>
            <a:r>
              <a:rPr lang="pl-PL" i="0" dirty="0"/>
              <a:t> </a:t>
            </a:r>
          </a:p>
          <a:p>
            <a:r>
              <a:rPr lang="pl-PL" i="0" baseline="30000" dirty="0"/>
              <a:t>(14)</a:t>
            </a:r>
            <a:r>
              <a:rPr lang="pl-PL" i="0" dirty="0"/>
              <a:t> Ale czy zmarły ożyje? Czekałbym przez wszystkie dni mojej służby, aż moja zmiana nadejdzie. </a:t>
            </a:r>
            <a:r>
              <a:rPr lang="pl-PL" i="0" baseline="30000" dirty="0"/>
              <a:t>(15)</a:t>
            </a:r>
            <a:r>
              <a:rPr lang="pl-PL" i="0" dirty="0"/>
              <a:t> Ty byś zawezwał, ja bym Ci odpowiadał, zapragnąłbyś dzieła rąk swoich.</a:t>
            </a:r>
            <a:endParaRPr lang="pl-PL" dirty="0"/>
          </a:p>
        </p:txBody>
      </p:sp>
      <p:sp>
        <p:nvSpPr>
          <p:cNvPr id="16" name="Symbol zastępczy zawartości 15"/>
          <p:cNvSpPr>
            <a:spLocks noGrp="1"/>
          </p:cNvSpPr>
          <p:nvPr>
            <p:ph idx="13"/>
          </p:nvPr>
        </p:nvSpPr>
        <p:spPr>
          <a:xfrm>
            <a:off x="838200" y="6054811"/>
            <a:ext cx="10515600" cy="543734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0849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Księga Hioba 17:11-19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0" baseline="30000" dirty="0"/>
              <a:t>(11)</a:t>
            </a:r>
            <a:r>
              <a:rPr lang="pl-PL" i="0" dirty="0"/>
              <a:t> Minęły dni moje, rwą się moje plany i serca mego pragnienia. </a:t>
            </a:r>
            <a:r>
              <a:rPr lang="pl-PL" i="0" baseline="30000" dirty="0"/>
              <a:t>(12)</a:t>
            </a:r>
            <a:r>
              <a:rPr lang="pl-PL" i="0" dirty="0"/>
              <a:t> Noc chcą zamienić w dzień: Światło jest bliżej niż ciemność. </a:t>
            </a:r>
            <a:r>
              <a:rPr lang="pl-PL" i="0" baseline="30000" dirty="0"/>
              <a:t>(13)</a:t>
            </a:r>
            <a:r>
              <a:rPr lang="pl-PL" i="0" dirty="0"/>
              <a:t> Mam ufać? </a:t>
            </a:r>
          </a:p>
          <a:p>
            <a:r>
              <a:rPr lang="pl-PL" i="0" dirty="0" err="1"/>
              <a:t>Szeol</a:t>
            </a:r>
            <a:r>
              <a:rPr lang="pl-PL" i="0" dirty="0"/>
              <a:t> mym domem, w ciemności rozścielę swe łoże. </a:t>
            </a:r>
            <a:r>
              <a:rPr lang="pl-PL" i="0" baseline="30000" dirty="0"/>
              <a:t>(14)</a:t>
            </a:r>
            <a:r>
              <a:rPr lang="pl-PL" i="0" dirty="0"/>
              <a:t> Grobowi powiem: Tyś moim ojcem, moja matko i siostro - robactwu.</a:t>
            </a:r>
          </a:p>
          <a:p>
            <a:r>
              <a:rPr lang="pl-PL" i="0" baseline="30000" dirty="0"/>
              <a:t>(15) </a:t>
            </a:r>
            <a:r>
              <a:rPr lang="pl-PL" i="0" u="sng" dirty="0"/>
              <a:t>Właściwie, po cóż nadzieja, kto dojrzy nadziei mej przedmiot? </a:t>
            </a:r>
            <a:r>
              <a:rPr lang="pl-PL" i="0" u="sng" baseline="30000" dirty="0"/>
              <a:t>(16)</a:t>
            </a:r>
            <a:r>
              <a:rPr lang="pl-PL" i="0" u="sng" dirty="0"/>
              <a:t> Czy zejdzie do wrót </a:t>
            </a:r>
            <a:r>
              <a:rPr lang="pl-PL" i="0" u="sng" dirty="0" err="1"/>
              <a:t>Szeolu</a:t>
            </a:r>
            <a:r>
              <a:rPr lang="pl-PL" i="0" u="sng" dirty="0"/>
              <a:t>?</a:t>
            </a:r>
            <a:r>
              <a:rPr lang="pl-PL" i="0" dirty="0"/>
              <a:t> Czy razem do ziemi pójdziemy?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859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Nadzieja uczniów Jezusa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20322"/>
            <a:ext cx="10515600" cy="388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i="1" dirty="0"/>
              <a:t>Zaprawdę, zaprawdę, powiadam wam:</a:t>
            </a:r>
          </a:p>
          <a:p>
            <a:pPr marL="0" indent="0">
              <a:buNone/>
            </a:pPr>
            <a:r>
              <a:rPr lang="pl-PL" sz="3200" i="1" dirty="0"/>
              <a:t>		Kto </a:t>
            </a:r>
            <a:r>
              <a:rPr lang="pl-PL" sz="3200" b="1" i="1" u="sng" dirty="0"/>
              <a:t>słucha</a:t>
            </a:r>
            <a:r>
              <a:rPr lang="pl-PL" sz="3200" i="1" dirty="0"/>
              <a:t> słowa mego </a:t>
            </a:r>
          </a:p>
          <a:p>
            <a:pPr marL="0" indent="0">
              <a:buNone/>
            </a:pPr>
            <a:r>
              <a:rPr lang="pl-PL" sz="3200" i="1" dirty="0"/>
              <a:t>			i </a:t>
            </a:r>
            <a:r>
              <a:rPr lang="pl-PL" sz="3200" b="1" i="1" u="sng" dirty="0"/>
              <a:t>wierzy</a:t>
            </a:r>
            <a:r>
              <a:rPr lang="pl-PL" sz="3200" i="1" dirty="0"/>
              <a:t> w Tego, który Mnie posłał, </a:t>
            </a:r>
          </a:p>
          <a:p>
            <a:pPr marL="0" indent="0">
              <a:buNone/>
            </a:pPr>
            <a:r>
              <a:rPr lang="pl-PL" sz="3200" i="1" dirty="0"/>
              <a:t>	</a:t>
            </a:r>
            <a:r>
              <a:rPr lang="pl-PL" sz="3200" b="1" i="1" u="sng" dirty="0"/>
              <a:t>ma</a:t>
            </a:r>
            <a:r>
              <a:rPr lang="pl-PL" sz="3200" i="1" dirty="0"/>
              <a:t> życie wieczne </a:t>
            </a:r>
          </a:p>
          <a:p>
            <a:pPr marL="0" indent="0">
              <a:buNone/>
            </a:pPr>
            <a:r>
              <a:rPr lang="pl-PL" sz="3200" i="1" dirty="0"/>
              <a:t>		i </a:t>
            </a:r>
            <a:r>
              <a:rPr lang="pl-PL" sz="3200" b="1" i="1" u="sng" dirty="0"/>
              <a:t>nie</a:t>
            </a:r>
            <a:r>
              <a:rPr lang="pl-PL" sz="3200" b="1" i="1" dirty="0"/>
              <a:t> </a:t>
            </a:r>
            <a:r>
              <a:rPr lang="pl-PL" sz="3200" b="1" i="1" u="sng" dirty="0"/>
              <a:t>idzie</a:t>
            </a:r>
            <a:r>
              <a:rPr lang="pl-PL" sz="3200" b="1" i="1" dirty="0"/>
              <a:t> </a:t>
            </a:r>
            <a:r>
              <a:rPr lang="pl-PL" sz="3200" i="1" dirty="0"/>
              <a:t>pod sąd, </a:t>
            </a:r>
          </a:p>
          <a:p>
            <a:pPr marL="0" indent="0">
              <a:buNone/>
            </a:pPr>
            <a:r>
              <a:rPr lang="pl-PL" sz="3200" i="1" dirty="0"/>
              <a:t>			lecz ze śmierci </a:t>
            </a:r>
            <a:r>
              <a:rPr lang="pl-PL" sz="3200" b="1" i="1" u="sng" dirty="0"/>
              <a:t>przeszedł</a:t>
            </a:r>
            <a:r>
              <a:rPr lang="pl-PL" sz="3200" i="1" dirty="0"/>
              <a:t> do życia.</a:t>
            </a:r>
          </a:p>
          <a:p>
            <a:pPr marL="0" indent="0" algn="r">
              <a:buNone/>
            </a:pPr>
            <a:r>
              <a:rPr lang="pl-PL" sz="3200" i="1" dirty="0"/>
              <a:t>(Ewangelia Jana 5: 24 </a:t>
            </a:r>
            <a:r>
              <a:rPr lang="pl-PL" sz="3200" i="1" dirty="0" err="1"/>
              <a:t>bt</a:t>
            </a:r>
            <a:r>
              <a:rPr lang="pl-PL" sz="32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8288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Księga Hioba 19:25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i="0" baseline="30000" dirty="0">
                <a:latin typeface="+mn-lt"/>
              </a:rPr>
              <a:t>(25)</a:t>
            </a:r>
            <a:r>
              <a:rPr lang="pl-PL" sz="3200" i="0" dirty="0">
                <a:latin typeface="+mn-lt"/>
              </a:rPr>
              <a:t> Lecz ja wiem: </a:t>
            </a:r>
            <a:r>
              <a:rPr lang="pl-PL" sz="3200" i="0" u="sng" dirty="0">
                <a:latin typeface="+mn-lt"/>
              </a:rPr>
              <a:t>Wybawca mój żyje i jako ostatni stanie na ziemi</a:t>
            </a:r>
            <a:r>
              <a:rPr lang="pl-PL" sz="3200" i="0" dirty="0">
                <a:latin typeface="+mn-lt"/>
              </a:rPr>
              <a:t>.</a:t>
            </a:r>
          </a:p>
          <a:p>
            <a:r>
              <a:rPr lang="pl-PL" sz="3200" i="0" baseline="30000" dirty="0">
                <a:latin typeface="+mn-lt"/>
              </a:rPr>
              <a:t>(26)</a:t>
            </a:r>
            <a:r>
              <a:rPr lang="pl-PL" sz="3200" i="0" dirty="0">
                <a:latin typeface="+mn-lt"/>
              </a:rPr>
              <a:t> Potem me szczątki skórą przyodzieje, i ciałem swym Boga zobaczę. </a:t>
            </a:r>
            <a:r>
              <a:rPr lang="pl-PL" sz="3200" i="0" baseline="30000" dirty="0">
                <a:latin typeface="+mn-lt"/>
              </a:rPr>
              <a:t>(27)</a:t>
            </a:r>
            <a:r>
              <a:rPr lang="pl-PL" sz="3200" i="0" dirty="0">
                <a:latin typeface="+mn-lt"/>
              </a:rPr>
              <a:t> </a:t>
            </a:r>
            <a:r>
              <a:rPr lang="pl-PL" sz="3200" b="1" i="0" u="sng" dirty="0">
                <a:latin typeface="+mn-lt"/>
              </a:rPr>
              <a:t>To właśnie ja Go zobaczę, moje oczy ujrzą, nie kto inny</a:t>
            </a:r>
            <a:r>
              <a:rPr lang="pl-PL" sz="3200" i="0" dirty="0">
                <a:latin typeface="+mn-lt"/>
              </a:rPr>
              <a:t>; moje nerki już mdleją z tęsknoty.</a:t>
            </a:r>
            <a:endParaRPr lang="pl-PL" sz="3200" dirty="0">
              <a:latin typeface="+mn-lt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81353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Zejście do </a:t>
            </a:r>
            <a:r>
              <a:rPr lang="pl-PL" altLang="pl-PL" dirty="0" err="1"/>
              <a:t>szeolu</a:t>
            </a:r>
            <a:r>
              <a:rPr lang="pl-PL" altLang="pl-PL" dirty="0"/>
              <a:t> (gr. hades)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5417028" y="4357834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Tekstowe 18"/>
          <p:cNvSpPr txBox="1"/>
          <p:nvPr/>
        </p:nvSpPr>
        <p:spPr>
          <a:xfrm>
            <a:off x="206299" y="5434589"/>
            <a:ext cx="9186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Nie wierzę w to co naucza Hollywood!</a:t>
            </a:r>
          </a:p>
          <a:p>
            <a:r>
              <a:rPr lang="pl-PL" sz="2800" dirty="0"/>
              <a:t>Obce niech będą dla mnie koncepcje platońskie.</a:t>
            </a:r>
          </a:p>
          <a:p>
            <a:r>
              <a:rPr lang="pl-PL" sz="2800" dirty="0"/>
              <a:t>Wierzę Biblii!</a:t>
            </a:r>
          </a:p>
        </p:txBody>
      </p:sp>
      <p:sp>
        <p:nvSpPr>
          <p:cNvPr id="18" name="Zwój pionowy 17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0" name="Oval 29"/>
          <p:cNvSpPr>
            <a:spLocks noChangeArrowheads="1"/>
          </p:cNvSpPr>
          <p:nvPr/>
        </p:nvSpPr>
        <p:spPr bwMode="auto">
          <a:xfrm>
            <a:off x="5569115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9277324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Księga proroka Daniela 12:2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 wielu z tych, którzy śpią w prochu ziemi, obudzi się, jedni do życia wiecznego, a drudzy ku hańbie i wiecznej pogardzie.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66895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Wezwanie na sąd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H="1" flipV="1">
            <a:off x="8408237" y="4244658"/>
            <a:ext cx="347840" cy="103233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Tekstowe 18"/>
          <p:cNvSpPr txBox="1"/>
          <p:nvPr/>
        </p:nvSpPr>
        <p:spPr>
          <a:xfrm>
            <a:off x="618674" y="5721455"/>
            <a:ext cx="918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Wierzę w „</a:t>
            </a:r>
            <a:r>
              <a:rPr lang="pl-PL" sz="2800" i="1" dirty="0"/>
              <a:t>ciała zmartwychwstanie</a:t>
            </a:r>
            <a:r>
              <a:rPr lang="pl-PL" sz="2800" dirty="0"/>
              <a:t>” (</a:t>
            </a:r>
            <a:r>
              <a:rPr lang="mr-IN" sz="2800" dirty="0"/>
              <a:t>…</a:t>
            </a:r>
            <a:r>
              <a:rPr lang="pl-PL" sz="2800" dirty="0"/>
              <a:t>)</a:t>
            </a: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2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4442853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Śmierć a potem sąd (Heb1 9:27)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sng" dirty="0"/>
              <a:t>A jak postanowione ludziom raz umrzeć</a:t>
            </a:r>
            <a:r>
              <a:rPr lang="pl-PL" dirty="0"/>
              <a:t>, potem zaś sąd.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Biblia nie mówi nic o reinkarnacji, drugiej szansie, po „</a:t>
            </a:r>
            <a:r>
              <a:rPr lang="pl-PL" i="1" dirty="0"/>
              <a:t>pozostawieniu na drugie życie jak na drugi rok w tej samej klasie</a:t>
            </a:r>
            <a:r>
              <a:rPr lang="pl-PL" dirty="0"/>
              <a:t>”.</a:t>
            </a:r>
          </a:p>
          <a:p>
            <a:r>
              <a:rPr lang="pl-PL" dirty="0"/>
              <a:t>Wręcz przeciwnie </a:t>
            </a:r>
            <a:r>
              <a:rPr lang="mr-IN" dirty="0"/>
              <a:t>–</a:t>
            </a:r>
            <a:r>
              <a:rPr lang="pl-PL" dirty="0"/>
              <a:t> mówi o tym, że każdy umrze i każdy będzie sądzony.</a:t>
            </a:r>
          </a:p>
        </p:txBody>
      </p:sp>
    </p:spTree>
    <p:extLst>
      <p:ext uri="{BB962C8B-B14F-4D97-AF65-F5344CB8AC3E}">
        <p14:creationId xmlns:p14="http://schemas.microsoft.com/office/powerpoint/2010/main" val="17578501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I ujrzałem wielki biały tron, </a:t>
            </a:r>
            <a:br>
              <a:rPr lang="pl-PL" altLang="pl-PL" dirty="0"/>
            </a:br>
            <a:r>
              <a:rPr lang="pl-PL" altLang="pl-PL" dirty="0"/>
              <a:t>i zasiadającego na nim</a:t>
            </a:r>
            <a:r>
              <a:rPr lang="mr-IN" altLang="pl-PL" dirty="0"/>
              <a:t>…</a:t>
            </a:r>
            <a:endParaRPr lang="pl-PL" altLang="pl-PL" dirty="0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pole tekstowe 59"/>
          <p:cNvSpPr txBox="1">
            <a:spLocks noChangeArrowheads="1"/>
          </p:cNvSpPr>
          <p:nvPr/>
        </p:nvSpPr>
        <p:spPr bwMode="auto">
          <a:xfrm>
            <a:off x="117205" y="4397700"/>
            <a:ext cx="797542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1800" i="1" baseline="30000" dirty="0">
                <a:solidFill>
                  <a:srgbClr val="C00000"/>
                </a:solidFill>
              </a:rPr>
              <a:t>(11)</a:t>
            </a:r>
            <a:r>
              <a:rPr lang="pl-PL" sz="1800" i="1" dirty="0">
                <a:solidFill>
                  <a:srgbClr val="C00000"/>
                </a:solidFill>
              </a:rPr>
              <a:t> I widziałem wielki biały tron, i siedzącego na nim, od którego oblicza uciekła ziemia i niebo, i nie znalazło się miejsce dla nich.</a:t>
            </a:r>
            <a:br>
              <a:rPr lang="pl-PL" sz="1800" i="1" dirty="0">
                <a:solidFill>
                  <a:srgbClr val="C00000"/>
                </a:solidFill>
              </a:rPr>
            </a:br>
            <a:r>
              <a:rPr lang="pl-PL" sz="1800" i="1" baseline="30000" dirty="0">
                <a:solidFill>
                  <a:srgbClr val="C00000"/>
                </a:solidFill>
              </a:rPr>
              <a:t>(12)</a:t>
            </a:r>
            <a:r>
              <a:rPr lang="pl-PL" sz="1800" i="1" dirty="0">
                <a:solidFill>
                  <a:srgbClr val="C00000"/>
                </a:solidFill>
              </a:rPr>
              <a:t> I widziałem umarłych, małych i wielkich, stojących przed Bogiem; i zostały otwarte zwoje i inny zwój został otwarty, to jest zwój życia; i umarli z tych, którzy są zapisani w zwojach, zostali </a:t>
            </a:r>
            <a:r>
              <a:rPr lang="pl-PL" sz="1800" b="1" i="1" dirty="0">
                <a:solidFill>
                  <a:srgbClr val="C00000"/>
                </a:solidFill>
              </a:rPr>
              <a:t>osądzeni według swoich czynów</a:t>
            </a:r>
            <a:r>
              <a:rPr lang="pl-PL" sz="1800" i="1" dirty="0">
                <a:solidFill>
                  <a:srgbClr val="C00000"/>
                </a:solidFill>
              </a:rPr>
              <a:t>.</a:t>
            </a:r>
            <a:br>
              <a:rPr lang="pl-PL" sz="1800" i="1" dirty="0">
                <a:solidFill>
                  <a:srgbClr val="C00000"/>
                </a:solidFill>
              </a:rPr>
            </a:br>
            <a:r>
              <a:rPr lang="pl-PL" sz="1800" i="1" baseline="30000" dirty="0">
                <a:solidFill>
                  <a:srgbClr val="C00000"/>
                </a:solidFill>
              </a:rPr>
              <a:t>(13)</a:t>
            </a:r>
            <a:r>
              <a:rPr lang="pl-PL" sz="1800" i="1" dirty="0">
                <a:solidFill>
                  <a:srgbClr val="C00000"/>
                </a:solidFill>
              </a:rPr>
              <a:t> I morze wydało umarłych, którzy w nim byli, i Śmierć, i Hades wydały umarłych, którzy w nich byli </a:t>
            </a:r>
            <a:r>
              <a:rPr lang="pl-PL" sz="1800" b="1" i="1" dirty="0">
                <a:solidFill>
                  <a:srgbClr val="C00000"/>
                </a:solidFill>
              </a:rPr>
              <a:t>i zostali osądzeni, każdy według swoich czynów</a:t>
            </a:r>
            <a:r>
              <a:rPr lang="pl-PL" sz="1800" i="1" dirty="0">
                <a:solidFill>
                  <a:srgbClr val="C00000"/>
                </a:solidFill>
              </a:rPr>
              <a:t>.  (</a:t>
            </a:r>
            <a:r>
              <a:rPr lang="pl-PL" sz="1800" i="1" dirty="0" err="1">
                <a:solidFill>
                  <a:srgbClr val="C00000"/>
                </a:solidFill>
              </a:rPr>
              <a:t>Ap</a:t>
            </a:r>
            <a:r>
              <a:rPr lang="pl-PL" sz="1800" i="1" dirty="0">
                <a:solidFill>
                  <a:srgbClr val="C00000"/>
                </a:solidFill>
              </a:rPr>
              <a:t> 20:11nn </a:t>
            </a:r>
            <a:r>
              <a:rPr lang="pl-PL" sz="1800" i="1" dirty="0" err="1">
                <a:solidFill>
                  <a:srgbClr val="C00000"/>
                </a:solidFill>
              </a:rPr>
              <a:t>tpnt</a:t>
            </a:r>
            <a:r>
              <a:rPr lang="pl-PL" sz="1800" i="1" dirty="0">
                <a:solidFill>
                  <a:srgbClr val="C00000"/>
                </a:solidFill>
              </a:rPr>
              <a:t>)</a:t>
            </a:r>
            <a:endParaRPr lang="pl-PL" altLang="x-none" sz="1800" i="1" dirty="0">
              <a:solidFill>
                <a:srgbClr val="C00000"/>
              </a:solidFill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8297069" y="4284663"/>
            <a:ext cx="272256" cy="13811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0" name="Zwój pionowy 19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1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5169773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Człowiek będzie osądzony wg. swoich czynów.</a:t>
            </a:r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pole tekstowe 59"/>
          <p:cNvSpPr txBox="1">
            <a:spLocks noChangeArrowheads="1"/>
          </p:cNvSpPr>
          <p:nvPr/>
        </p:nvSpPr>
        <p:spPr bwMode="auto">
          <a:xfrm>
            <a:off x="202269" y="4541661"/>
            <a:ext cx="61882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A jeśli ktoś nie został znaleziony jako zapisany w księdze życia, został wrzucony </a:t>
            </a:r>
            <a:br>
              <a:rPr lang="pl-PL" sz="2400" i="1" dirty="0">
                <a:solidFill>
                  <a:srgbClr val="C00000"/>
                </a:solidFill>
              </a:rPr>
            </a:br>
            <a:r>
              <a:rPr lang="pl-PL" sz="2400" i="1" dirty="0">
                <a:solidFill>
                  <a:srgbClr val="C00000"/>
                </a:solidFill>
              </a:rPr>
              <a:t>do jeziora ognia.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(</a:t>
            </a:r>
            <a:r>
              <a:rPr lang="pl-PL" sz="2400" i="1" dirty="0" err="1">
                <a:solidFill>
                  <a:srgbClr val="C00000"/>
                </a:solidFill>
              </a:rPr>
              <a:t>Ap</a:t>
            </a:r>
            <a:r>
              <a:rPr lang="pl-PL" sz="2400" i="1" dirty="0">
                <a:solidFill>
                  <a:srgbClr val="C00000"/>
                </a:solidFill>
              </a:rPr>
              <a:t> 20:15)</a:t>
            </a:r>
            <a:endParaRPr lang="pl-PL" altLang="x-none" sz="2400" i="1" dirty="0">
              <a:solidFill>
                <a:srgbClr val="C00000"/>
              </a:solidFill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5562601" y="5287151"/>
            <a:ext cx="2417301" cy="61966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wój pionowy 1"/>
          <p:cNvSpPr/>
          <p:nvPr/>
        </p:nvSpPr>
        <p:spPr>
          <a:xfrm rot="21338265">
            <a:off x="147127" y="1288157"/>
            <a:ext cx="2092998" cy="2746277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4000" b="1" dirty="0">
                <a:solidFill>
                  <a:schemeClr val="tx1"/>
                </a:solidFill>
              </a:rPr>
              <a:t>§</a:t>
            </a:r>
            <a:endParaRPr lang="pl-PL" altLang="x-none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Karą za grzech jest śmierć.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(</a:t>
            </a:r>
            <a:r>
              <a:rPr lang="pl-PL" altLang="x-none" b="1" dirty="0" err="1">
                <a:solidFill>
                  <a:schemeClr val="tx1"/>
                </a:solidFill>
              </a:rPr>
              <a:t>Rz</a:t>
            </a:r>
            <a:r>
              <a:rPr lang="pl-PL" altLang="x-none" b="1" dirty="0">
                <a:solidFill>
                  <a:schemeClr val="tx1"/>
                </a:solidFill>
              </a:rPr>
              <a:t> 3:23)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93046500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A co o tym mówią religie teistyczne?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PoleTekstowe 1"/>
          <p:cNvSpPr txBox="1"/>
          <p:nvPr/>
        </p:nvSpPr>
        <p:spPr>
          <a:xfrm>
            <a:off x="409904" y="4645577"/>
            <a:ext cx="9186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Analizowane systemy religijne: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Judaizm biblijny (Mojżeszowy)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Judaizm rabiniczny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Islam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Rzymski katolicyzm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pic>
        <p:nvPicPr>
          <p:cNvPr id="42" name="Obraz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9" y="5957046"/>
            <a:ext cx="1512156" cy="682833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188" y="5560892"/>
            <a:ext cx="1066186" cy="1270472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94" y="5665758"/>
            <a:ext cx="956075" cy="1104798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27" y="5731009"/>
            <a:ext cx="974297" cy="974297"/>
          </a:xfrm>
          <a:prstGeom prst="rect">
            <a:avLst/>
          </a:prstGeom>
        </p:spPr>
      </p:pic>
      <p:sp>
        <p:nvSpPr>
          <p:cNvPr id="47" name="pole tekstowe 59"/>
          <p:cNvSpPr txBox="1">
            <a:spLocks noChangeArrowheads="1"/>
          </p:cNvSpPr>
          <p:nvPr/>
        </p:nvSpPr>
        <p:spPr bwMode="auto">
          <a:xfrm>
            <a:off x="5558997" y="2767156"/>
            <a:ext cx="34548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3200" b="1" i="1">
                <a:solidFill>
                  <a:srgbClr val="C00000"/>
                </a:solidFill>
              </a:rPr>
              <a:t>Jest Sędzia, będzie sąd!</a:t>
            </a:r>
            <a:endParaRPr lang="pl-PL" altLang="x-none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70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obraz Memlinga pokazuje prawdę?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40" y="1078524"/>
            <a:ext cx="8192530" cy="545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137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A inne religie? Systemy panteistyczne coś kręcą!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6089885" y="3591053"/>
            <a:ext cx="3192750" cy="198875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" name="PoleTekstowe 1"/>
          <p:cNvSpPr txBox="1"/>
          <p:nvPr/>
        </p:nvSpPr>
        <p:spPr>
          <a:xfrm>
            <a:off x="493985" y="4834758"/>
            <a:ext cx="5728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Analizowane systemy religijne: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Buddyzm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Hinduizm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New Age</a:t>
            </a:r>
          </a:p>
        </p:txBody>
      </p:sp>
      <p:sp>
        <p:nvSpPr>
          <p:cNvPr id="9" name="Dowolny kształt 8"/>
          <p:cNvSpPr/>
          <p:nvPr/>
        </p:nvSpPr>
        <p:spPr>
          <a:xfrm>
            <a:off x="2999023" y="3292196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2" name="Dowolny kształt 41"/>
          <p:cNvSpPr/>
          <p:nvPr/>
        </p:nvSpPr>
        <p:spPr>
          <a:xfrm>
            <a:off x="3324421" y="3160385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3" name="Dowolny kształt 42"/>
          <p:cNvSpPr/>
          <p:nvPr/>
        </p:nvSpPr>
        <p:spPr>
          <a:xfrm>
            <a:off x="3649819" y="3028574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4" name="Dowolny kształt 43"/>
          <p:cNvSpPr/>
          <p:nvPr/>
        </p:nvSpPr>
        <p:spPr>
          <a:xfrm>
            <a:off x="3975217" y="2896763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3975217" y="3748999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4318234" y="3589573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>
            <a:off x="4661251" y="3430147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8726905" y="2495551"/>
            <a:ext cx="2021306" cy="1973874"/>
          </a:xfrm>
          <a:prstGeom prst="rect">
            <a:avLst/>
          </a:prstGeom>
          <a:solidFill>
            <a:srgbClr val="FFFFFF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234533" y="2086950"/>
            <a:ext cx="2021306" cy="1973874"/>
          </a:xfrm>
          <a:prstGeom prst="rect">
            <a:avLst/>
          </a:prstGeom>
          <a:solidFill>
            <a:srgbClr val="FFFFFF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59"/>
          <p:cNvSpPr txBox="1">
            <a:spLocks noChangeArrowheads="1"/>
          </p:cNvSpPr>
          <p:nvPr/>
        </p:nvSpPr>
        <p:spPr bwMode="auto">
          <a:xfrm>
            <a:off x="6619020" y="4876113"/>
            <a:ext cx="50658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Nic dwa razy się nie zdarza </a:t>
            </a:r>
            <a:b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i zapewne z tej przyczyny </a:t>
            </a:r>
            <a:b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zrodziliśmy się bez wprawy </a:t>
            </a:r>
            <a:b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i pomrzemy bez rutyny. 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>
                <a:solidFill>
                  <a:schemeClr val="accent2">
                    <a:lumMod val="50000"/>
                  </a:schemeClr>
                </a:solidFill>
              </a:rPr>
              <a:t>(Wisława Szymborska)</a:t>
            </a:r>
          </a:p>
        </p:txBody>
      </p:sp>
      <p:sp>
        <p:nvSpPr>
          <p:cNvPr id="34" name="pole tekstowe 59"/>
          <p:cNvSpPr txBox="1">
            <a:spLocks noChangeArrowheads="1"/>
          </p:cNvSpPr>
          <p:nvPr/>
        </p:nvSpPr>
        <p:spPr bwMode="auto">
          <a:xfrm>
            <a:off x="325312" y="1346264"/>
            <a:ext cx="506583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Postanowiono, że człowiek raz umiera, a potem czeka go sąd.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sz="2000" i="1" dirty="0">
                <a:solidFill>
                  <a:srgbClr val="C00000"/>
                </a:solidFill>
              </a:rPr>
              <a:t>(</a:t>
            </a:r>
            <a:r>
              <a:rPr lang="pl-PL" sz="2000" i="1" dirty="0" err="1">
                <a:solidFill>
                  <a:srgbClr val="C00000"/>
                </a:solidFill>
              </a:rPr>
              <a:t>Heb</a:t>
            </a:r>
            <a:r>
              <a:rPr lang="pl-PL" sz="2000" i="1" dirty="0">
                <a:solidFill>
                  <a:srgbClr val="C00000"/>
                </a:solidFill>
              </a:rPr>
              <a:t> 9:27)</a:t>
            </a:r>
            <a:endParaRPr lang="pl-PL" altLang="x-none" sz="1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80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Gotowość do obrony naszej nadziei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710257"/>
            <a:ext cx="10515600" cy="43198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200" i="1" u="sng" dirty="0"/>
              <a:t>Pana Boga uświęcajcie w swoich sercach </a:t>
            </a:r>
            <a:br>
              <a:rPr lang="pl-PL" sz="3200" i="1" dirty="0"/>
            </a:br>
            <a:r>
              <a:rPr lang="pl-PL" sz="3200" i="1" dirty="0"/>
              <a:t>	i </a:t>
            </a:r>
            <a:r>
              <a:rPr lang="pl-PL" sz="3200" i="1" u="sng" dirty="0"/>
              <a:t>bądźcie zawsze gotowi do obrony</a:t>
            </a:r>
            <a:r>
              <a:rPr lang="pl-PL" sz="3200" i="1" dirty="0"/>
              <a:t> </a:t>
            </a:r>
            <a:r>
              <a:rPr lang="pl-PL" sz="2400" i="1" dirty="0"/>
              <a:t>(απ</a:t>
            </a:r>
            <a:r>
              <a:rPr lang="pl-PL" sz="2400" i="1" dirty="0" err="1"/>
              <a:t>ολογι</a:t>
            </a:r>
            <a:r>
              <a:rPr lang="pl-PL" sz="2400" i="1" dirty="0"/>
              <a:t>α</a:t>
            </a:r>
            <a:r>
              <a:rPr lang="pl-PL" sz="2400" i="1" dirty="0" err="1"/>
              <a:t>ν</a:t>
            </a:r>
            <a:r>
              <a:rPr lang="pl-PL" sz="2400" i="1" dirty="0"/>
              <a:t> - </a:t>
            </a:r>
            <a:r>
              <a:rPr lang="pl-PL" sz="2400" i="1" dirty="0" err="1"/>
              <a:t>apologian</a:t>
            </a:r>
            <a:r>
              <a:rPr lang="pl-PL" sz="2400" i="1" dirty="0"/>
              <a:t>) </a:t>
            </a:r>
            <a:br>
              <a:rPr lang="pl-PL" sz="3200" i="1" dirty="0"/>
            </a:br>
            <a:r>
              <a:rPr lang="pl-PL" sz="3200" i="1" dirty="0"/>
              <a:t>		przed każdym, kto żądałby od was </a:t>
            </a:r>
            <a:br>
              <a:rPr lang="pl-PL" sz="3200" i="1" dirty="0"/>
            </a:br>
            <a:r>
              <a:rPr lang="pl-PL" sz="3200" i="1" dirty="0"/>
              <a:t>			wyjaśnienia nadziei, która jest w was,</a:t>
            </a:r>
          </a:p>
          <a:p>
            <a:pPr marL="0" indent="0">
              <a:buNone/>
            </a:pPr>
            <a:r>
              <a:rPr lang="pl-PL" sz="3200" i="1" dirty="0"/>
              <a:t>ale czyńcie to z łagodnością </a:t>
            </a:r>
            <a:br>
              <a:rPr lang="pl-PL" sz="3200" i="1" dirty="0"/>
            </a:br>
            <a:r>
              <a:rPr lang="pl-PL" sz="3200" i="1" dirty="0"/>
              <a:t>	i bojaźnią, </a:t>
            </a:r>
            <a:br>
              <a:rPr lang="pl-PL" sz="3200" i="1" dirty="0"/>
            </a:br>
            <a:r>
              <a:rPr lang="pl-PL" sz="3200" i="1" dirty="0"/>
              <a:t>		mając sumienie czyste.</a:t>
            </a:r>
          </a:p>
          <a:p>
            <a:pPr marL="0" indent="0" algn="r">
              <a:buNone/>
            </a:pPr>
            <a:r>
              <a:rPr lang="pl-PL" sz="2400" i="1" dirty="0"/>
              <a:t>(1 List Piotra 3:15 </a:t>
            </a:r>
            <a:r>
              <a:rPr lang="pl-PL" sz="2400" i="1" dirty="0" err="1"/>
              <a:t>tr</a:t>
            </a:r>
            <a:r>
              <a:rPr lang="pl-PL" sz="2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78419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Przypomnienie:</a:t>
            </a:r>
            <a:br>
              <a:rPr lang="pl-PL" altLang="pl-PL" dirty="0"/>
            </a:br>
            <a:r>
              <a:rPr lang="pl-PL" altLang="pl-PL" dirty="0"/>
              <a:t>Szeroka droga, która na zatracenie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Kościół, Ciało Chrystusa</a:t>
            </a: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rot="5400000" flipV="1">
            <a:off x="2449379" y="3137402"/>
            <a:ext cx="109503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240762" y="4525266"/>
            <a:ext cx="11937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Umiera zstępując do krainy umarłych (hebr. </a:t>
            </a:r>
            <a:r>
              <a:rPr lang="pl-PL" sz="2400" dirty="0" err="1"/>
              <a:t>szeol</a:t>
            </a:r>
            <a:r>
              <a:rPr lang="pl-PL" sz="24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zostaje wezwany na sąd.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staje przez Wielkim Białym Tronem gdzie otrzymuje sprawiedliwy wyrok.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grpSp>
        <p:nvGrpSpPr>
          <p:cNvPr id="42" name="Grupa 41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973786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/>
          <a:lstStyle/>
          <a:p>
            <a:r>
              <a:rPr lang="pl-PL" dirty="0"/>
              <a:t>Ja nie chcę iść tą drogą!</a:t>
            </a:r>
          </a:p>
        </p:txBody>
      </p:sp>
    </p:spTree>
    <p:extLst>
      <p:ext uri="{BB962C8B-B14F-4D97-AF65-F5344CB8AC3E}">
        <p14:creationId xmlns:p14="http://schemas.microsoft.com/office/powerpoint/2010/main" val="3232162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7200" dirty="0"/>
              <a:t>Nie idźmy tą drogą!</a:t>
            </a:r>
          </a:p>
        </p:txBody>
      </p:sp>
    </p:spTree>
    <p:extLst>
      <p:ext uri="{BB962C8B-B14F-4D97-AF65-F5344CB8AC3E}">
        <p14:creationId xmlns:p14="http://schemas.microsoft.com/office/powerpoint/2010/main" val="5897367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33" y="344257"/>
            <a:ext cx="6853990" cy="629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427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Część #4</a:t>
            </a:r>
            <a:br>
              <a:rPr lang="pl-PL" dirty="0"/>
            </a:br>
            <a:r>
              <a:rPr lang="pl-PL" dirty="0"/>
              <a:t>Dobra Nowina o przyszłości ucznia Jezusa</a:t>
            </a:r>
          </a:p>
        </p:txBody>
      </p:sp>
      <p:sp>
        <p:nvSpPr>
          <p:cNvPr id="63" name="Symbol zastępczy tekstu 62"/>
          <p:cNvSpPr>
            <a:spLocks noGrp="1"/>
          </p:cNvSpPr>
          <p:nvPr>
            <p:ph type="body" idx="1"/>
          </p:nvPr>
        </p:nvSpPr>
        <p:spPr>
          <a:xfrm>
            <a:off x="5298831" y="4589463"/>
            <a:ext cx="6048619" cy="150018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pl-PL" i="1" dirty="0"/>
              <a:t>Ręczę i zapewniam, kto słucha mego Słowa </a:t>
            </a:r>
            <a:br>
              <a:rPr lang="pl-PL" i="1" dirty="0"/>
            </a:br>
            <a:r>
              <a:rPr lang="pl-PL" i="1" dirty="0"/>
              <a:t>	i wierzy Temu, który Mnie posłał, </a:t>
            </a:r>
            <a:br>
              <a:rPr lang="pl-PL" i="1" dirty="0"/>
            </a:br>
            <a:r>
              <a:rPr lang="pl-PL" i="1" dirty="0"/>
              <a:t>ma życie wieczne </a:t>
            </a:r>
            <a:br>
              <a:rPr lang="pl-PL" i="1" dirty="0"/>
            </a:br>
            <a:r>
              <a:rPr lang="pl-PL" i="1" dirty="0"/>
              <a:t>	i nie czeka go sąd, </a:t>
            </a:r>
            <a:br>
              <a:rPr lang="pl-PL" i="1" dirty="0"/>
            </a:br>
            <a:r>
              <a:rPr lang="pl-PL" i="1" dirty="0"/>
              <a:t>		ale przeszedł ze śmierci do życia.</a:t>
            </a:r>
          </a:p>
          <a:p>
            <a:pPr algn="l"/>
            <a:r>
              <a:rPr lang="pl-PL" sz="1800" dirty="0"/>
              <a:t>					</a:t>
            </a:r>
            <a:r>
              <a:rPr lang="pl-PL" sz="1800" i="1" dirty="0"/>
              <a:t>(</a:t>
            </a:r>
            <a:r>
              <a:rPr lang="de-DE" sz="1800" i="1" dirty="0"/>
              <a:t>J 5:24 </a:t>
            </a:r>
            <a:r>
              <a:rPr lang="de-DE" sz="1800" i="1" dirty="0" err="1"/>
              <a:t>eib</a:t>
            </a:r>
            <a:r>
              <a:rPr lang="de-DE" sz="1800" i="1" dirty="0"/>
              <a:t>)</a:t>
            </a:r>
            <a:endParaRPr lang="pl-PL" sz="1800" i="1" dirty="0"/>
          </a:p>
        </p:txBody>
      </p:sp>
    </p:spTree>
    <p:extLst>
      <p:ext uri="{BB962C8B-B14F-4D97-AF65-F5344CB8AC3E}">
        <p14:creationId xmlns:p14="http://schemas.microsoft.com/office/powerpoint/2010/main" val="12786079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Wydarzenia w których planuję brać udział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#1. Raczej umrę więc wyląduję na „</a:t>
            </a:r>
            <a:r>
              <a:rPr lang="pl-PL" i="1" dirty="0"/>
              <a:t>Łonie Abrahama</a:t>
            </a:r>
            <a:r>
              <a:rPr lang="pl-PL" dirty="0"/>
              <a:t>”</a:t>
            </a:r>
          </a:p>
          <a:p>
            <a:pPr marL="0" indent="0">
              <a:buNone/>
            </a:pPr>
            <a:r>
              <a:rPr lang="pl-PL" dirty="0"/>
              <a:t>#2. W ciele (ale nowym) zmartwychwstanę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#3. 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Zdam sprawę przed Trybunałem Chrystusa</a:t>
            </a: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#4. Wraz z innymi świętymi będę n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Weselu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Baranka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#5.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Wraz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Jezusem przyjdę na ziemię</a:t>
            </a: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#6.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Czeka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królowanie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kapłanienie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Królestwie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Mesjasza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#7.</a:t>
            </a:r>
            <a:r>
              <a:rPr lang="pl-PL" sz="28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Zobaczę jak ziemi przemija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ojawia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się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dirty="0" err="1"/>
              <a:t>Niebo</a:t>
            </a:r>
            <a:r>
              <a:rPr lang="cs-CZ" dirty="0"/>
              <a:t> i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Nowa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Ziemia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8641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Wydarzenia w których planuję brać udział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#1. Gen3:19, </a:t>
            </a:r>
            <a:r>
              <a:rPr lang="pl-PL" dirty="0" err="1"/>
              <a:t>Łk</a:t>
            </a:r>
            <a:r>
              <a:rPr lang="pl-PL" dirty="0"/>
              <a:t> 16:19, Hi 17:11-19, </a:t>
            </a:r>
            <a:r>
              <a:rPr lang="pl-PL" dirty="0" err="1"/>
              <a:t>Heb</a:t>
            </a:r>
            <a:r>
              <a:rPr lang="pl-PL" dirty="0"/>
              <a:t> 9:27, 1Tes4:15, Dn12:2</a:t>
            </a:r>
          </a:p>
          <a:p>
            <a:pPr marL="0" indent="0">
              <a:buNone/>
            </a:pPr>
            <a:r>
              <a:rPr lang="pl-PL" dirty="0"/>
              <a:t>#2. </a:t>
            </a:r>
            <a:r>
              <a:rPr lang="it-IT" dirty="0"/>
              <a:t>1Tes4:13, 1Kor15:51, Fil 3:20</a:t>
            </a:r>
          </a:p>
          <a:p>
            <a:pPr marL="0" indent="0">
              <a:buNone/>
            </a:pPr>
            <a:r>
              <a:rPr lang="it-IT" dirty="0"/>
              <a:t>#3. </a:t>
            </a:r>
            <a:r>
              <a:rPr lang="pl-PL" dirty="0" err="1"/>
              <a:t>Rz</a:t>
            </a:r>
            <a:r>
              <a:rPr lang="pl-PL" dirty="0"/>
              <a:t> 14:10, 12, </a:t>
            </a:r>
            <a:r>
              <a:rPr lang="pl-PL" dirty="0" err="1"/>
              <a:t>Łk</a:t>
            </a:r>
            <a:r>
              <a:rPr lang="pl-PL" dirty="0"/>
              <a:t> 19:12, Mt 25:14, 2Kor5:10, 1Kor3:8</a:t>
            </a:r>
          </a:p>
          <a:p>
            <a:pPr marL="0" indent="0">
              <a:buNone/>
            </a:pPr>
            <a:r>
              <a:rPr lang="pl-PL" dirty="0"/>
              <a:t>#4. </a:t>
            </a:r>
            <a:r>
              <a:rPr lang="cs-CZ" dirty="0"/>
              <a:t>Ap19:1,7,9, </a:t>
            </a:r>
            <a:r>
              <a:rPr lang="cs-CZ" dirty="0" err="1"/>
              <a:t>Mt</a:t>
            </a:r>
            <a:r>
              <a:rPr lang="cs-CZ" dirty="0"/>
              <a:t> 25:1, J14:1-3</a:t>
            </a:r>
          </a:p>
          <a:p>
            <a:pPr marL="0" indent="0">
              <a:buNone/>
            </a:pPr>
            <a:r>
              <a:rPr lang="cs-CZ" dirty="0"/>
              <a:t>#5. </a:t>
            </a:r>
            <a:r>
              <a:rPr lang="fi-FI" dirty="0" err="1"/>
              <a:t>Jud</a:t>
            </a:r>
            <a:r>
              <a:rPr lang="fi-FI" dirty="0"/>
              <a:t> 14, Ap19:1, 14 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#6. </a:t>
            </a:r>
            <a:r>
              <a:rPr lang="pl-PL" dirty="0"/>
              <a:t>Ap20:6, Łk19:12</a:t>
            </a:r>
          </a:p>
          <a:p>
            <a:pPr marL="0" indent="0">
              <a:buNone/>
            </a:pPr>
            <a:r>
              <a:rPr lang="pl-PL" dirty="0"/>
              <a:t>#7. </a:t>
            </a:r>
            <a:r>
              <a:rPr lang="cs-CZ" dirty="0"/>
              <a:t>Ap20:7, 11, Ap21:1-5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22724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Przypomnienie:</a:t>
            </a:r>
            <a:br>
              <a:rPr lang="pl-PL" altLang="pl-PL" dirty="0"/>
            </a:br>
            <a:r>
              <a:rPr lang="pl-PL" altLang="pl-PL" dirty="0"/>
              <a:t>Szeroka droga, która prowadzi na zatracenie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rot="5400000" flipV="1">
            <a:off x="2449379" y="3137402"/>
            <a:ext cx="109503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412339" y="4785771"/>
            <a:ext cx="11001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Umiera zstępując do krainy umarłych (hebr. </a:t>
            </a:r>
            <a:r>
              <a:rPr lang="pl-PL" sz="2000" dirty="0" err="1"/>
              <a:t>szeol</a:t>
            </a:r>
            <a:r>
              <a:rPr lang="pl-PL" sz="20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zmartwychwstaje.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Zmartwychwstały staje przez Wielkim Białym Tronem gdzie otrzymuje sprawiedliwy wyrok.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grpSp>
        <p:nvGrpSpPr>
          <p:cNvPr id="42" name="Grupa 41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77301195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#0. Wąska ścieżka prowadzi poprzez nowe narodzenie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3" name="pole tekstowe 59"/>
          <p:cNvSpPr txBox="1">
            <a:spLocks noChangeArrowheads="1"/>
          </p:cNvSpPr>
          <p:nvPr/>
        </p:nvSpPr>
        <p:spPr bwMode="auto">
          <a:xfrm>
            <a:off x="3240505" y="6082056"/>
            <a:ext cx="72189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Usłyszawszy </a:t>
            </a:r>
            <a:r>
              <a:rPr lang="pl-PL" altLang="x-none" sz="2000" b="1" dirty="0">
                <a:solidFill>
                  <a:srgbClr val="FF0000"/>
                </a:solidFill>
              </a:rPr>
              <a:t>uwierzyliśmy</a:t>
            </a:r>
            <a:r>
              <a:rPr lang="pl-PL" altLang="x-none" sz="2000" dirty="0">
                <a:solidFill>
                  <a:srgbClr val="FF0000"/>
                </a:solidFill>
              </a:rPr>
              <a:t> a Bóg zapieczętował obiecanym Duchem Świętym. (Ef1:13)</a:t>
            </a:r>
          </a:p>
        </p:txBody>
      </p:sp>
      <p:cxnSp>
        <p:nvCxnSpPr>
          <p:cNvPr id="34" name="Łącznik prosty ze strzałką 33"/>
          <p:cNvCxnSpPr/>
          <p:nvPr/>
        </p:nvCxnSpPr>
        <p:spPr>
          <a:xfrm flipH="1" flipV="1">
            <a:off x="4341674" y="4100059"/>
            <a:ext cx="921688" cy="1546762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a 35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37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39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0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1" name="pole tekstowe 59"/>
          <p:cNvSpPr txBox="1">
            <a:spLocks noChangeArrowheads="1"/>
          </p:cNvSpPr>
          <p:nvPr/>
        </p:nvSpPr>
        <p:spPr bwMode="auto">
          <a:xfrm>
            <a:off x="5872163" y="5510390"/>
            <a:ext cx="60046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Nas umarłych na wskutek grzechu Bóg ożywił </a:t>
            </a:r>
            <a:r>
              <a:rPr lang="mr-IN" altLang="x-none" sz="2000" dirty="0">
                <a:solidFill>
                  <a:srgbClr val="FF0000"/>
                </a:solidFill>
              </a:rPr>
              <a:t>…</a:t>
            </a:r>
            <a:endParaRPr lang="pl-PL" altLang="x-none" sz="2000" dirty="0">
              <a:solidFill>
                <a:srgbClr val="FF0000"/>
              </a:solidFill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(Ef 2:1n)</a:t>
            </a: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 rot="5400000" flipV="1">
            <a:off x="3781558" y="3355488"/>
            <a:ext cx="753450" cy="0"/>
          </a:xfrm>
          <a:prstGeom prst="line">
            <a:avLst/>
          </a:prstGeom>
          <a:noFill/>
          <a:ln w="76200" cap="rnd">
            <a:solidFill>
              <a:srgbClr val="FFF71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rot="5400000" flipV="1">
            <a:off x="2449379" y="3137402"/>
            <a:ext cx="1095030" cy="0"/>
          </a:xfrm>
          <a:prstGeom prst="line">
            <a:avLst/>
          </a:prstGeom>
          <a:noFill/>
          <a:ln w="76200" cap="rnd">
            <a:solidFill>
              <a:srgbClr val="FFF71F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45" name="Grupa 44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167163" y="4758617"/>
            <a:ext cx="43887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Pan Jezus powiedział:</a:t>
            </a:r>
            <a:br>
              <a:rPr lang="pl-PL" altLang="x-none" sz="2000" dirty="0">
                <a:solidFill>
                  <a:srgbClr val="FF0000"/>
                </a:solidFill>
              </a:rPr>
            </a:br>
            <a:r>
              <a:rPr lang="pl-PL" altLang="x-none" sz="2000" dirty="0">
                <a:solidFill>
                  <a:srgbClr val="FF0000"/>
                </a:solidFill>
              </a:rPr>
              <a:t>Nikodemie, aby zobaczyć Królestwo Boże musisz się na nowo narodzić.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(J3:3)</a:t>
            </a:r>
          </a:p>
        </p:txBody>
      </p:sp>
    </p:spTree>
    <p:extLst>
      <p:ext uri="{BB962C8B-B14F-4D97-AF65-F5344CB8AC3E}">
        <p14:creationId xmlns:p14="http://schemas.microsoft.com/office/powerpoint/2010/main" val="52880829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Rozmowa z Nikodemem (Jan3:1nn)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4881255"/>
          </a:xfrm>
        </p:spPr>
        <p:txBody>
          <a:bodyPr>
            <a:normAutofit/>
          </a:bodyPr>
          <a:lstStyle/>
          <a:p>
            <a:r>
              <a:rPr lang="pl-PL" i="0" baseline="30000" dirty="0">
                <a:latin typeface="+mn-lt"/>
              </a:rPr>
              <a:t>(1)</a:t>
            </a:r>
            <a:r>
              <a:rPr lang="pl-PL" i="0" dirty="0">
                <a:latin typeface="+mn-lt"/>
              </a:rPr>
              <a:t> Był wśród faryzeuszów pewien człowiek, imieniem Nikodem, dostojnik żydowski. </a:t>
            </a:r>
            <a:r>
              <a:rPr lang="pl-PL" i="0" baseline="30000" dirty="0">
                <a:latin typeface="+mn-lt"/>
              </a:rPr>
              <a:t>(2) </a:t>
            </a:r>
            <a:r>
              <a:rPr lang="pl-PL" i="0" dirty="0">
                <a:latin typeface="+mn-lt"/>
              </a:rPr>
              <a:t>Ten przyszedł do Niego nocą i powiedział Mu: </a:t>
            </a:r>
            <a:r>
              <a:rPr lang="pl-PL" dirty="0">
                <a:latin typeface="+mn-lt"/>
              </a:rPr>
              <a:t>Rabbi, wiemy, że od Boga przyszedłeś jako nauczyciel. Nikt bowiem nie mógłby czynić takich znaków, jakie Ty czynisz, gdyby Bóg nie był z nim. </a:t>
            </a:r>
          </a:p>
          <a:p>
            <a:r>
              <a:rPr lang="pl-PL" i="0" baseline="30000" dirty="0">
                <a:latin typeface="+mn-lt"/>
              </a:rPr>
              <a:t>(3)</a:t>
            </a:r>
            <a:r>
              <a:rPr lang="pl-PL" i="0" dirty="0">
                <a:latin typeface="+mn-lt"/>
              </a:rPr>
              <a:t> W odpowiedzi rzekł do niego Jezus: </a:t>
            </a:r>
            <a:r>
              <a:rPr lang="pl-PL" dirty="0">
                <a:latin typeface="+mn-lt"/>
              </a:rPr>
              <a:t>Zaprawdę, zaprawdę, powiadam ci, </a:t>
            </a:r>
            <a:r>
              <a:rPr lang="pl-PL" u="sng" dirty="0">
                <a:latin typeface="+mn-lt"/>
              </a:rPr>
              <a:t>jeśli się ktoś nie </a:t>
            </a:r>
            <a:r>
              <a:rPr lang="pl-PL" b="1" u="sng" dirty="0">
                <a:latin typeface="+mn-lt"/>
              </a:rPr>
              <a:t>narodzi powtórnie</a:t>
            </a:r>
            <a:r>
              <a:rPr lang="pl-PL" u="sng" dirty="0">
                <a:latin typeface="+mn-lt"/>
              </a:rPr>
              <a:t>, nie może ujrzeć królestwa Bożego</a:t>
            </a:r>
            <a:r>
              <a:rPr lang="pl-PL" dirty="0">
                <a:latin typeface="+mn-lt"/>
              </a:rPr>
              <a:t>. </a:t>
            </a:r>
          </a:p>
          <a:p>
            <a:r>
              <a:rPr lang="pl-PL" i="0" baseline="30000" dirty="0">
                <a:latin typeface="+mn-lt"/>
              </a:rPr>
              <a:t>(4)</a:t>
            </a:r>
            <a:r>
              <a:rPr lang="pl-PL" i="0" dirty="0">
                <a:latin typeface="+mn-lt"/>
              </a:rPr>
              <a:t> Nikodem powiedział do Niego: </a:t>
            </a:r>
            <a:r>
              <a:rPr lang="pl-PL" dirty="0">
                <a:latin typeface="+mn-lt"/>
              </a:rPr>
              <a:t>Jakżeż może się człowiek narodzić, będąc starcem? Czyż może powtórnie wejść do łona swej matki i narodzić się?</a:t>
            </a:r>
          </a:p>
          <a:p>
            <a:r>
              <a:rPr lang="pl-PL" i="0" baseline="30000" dirty="0">
                <a:latin typeface="+mn-lt"/>
              </a:rPr>
              <a:t>(5)</a:t>
            </a:r>
            <a:r>
              <a:rPr lang="pl-PL" i="0" dirty="0">
                <a:latin typeface="+mn-lt"/>
              </a:rPr>
              <a:t> Jezus odpowiedział:</a:t>
            </a:r>
            <a:r>
              <a:rPr lang="pl-PL" dirty="0">
                <a:latin typeface="+mn-lt"/>
              </a:rPr>
              <a:t> Zaprawdę, zaprawdę, powiadam ci, jeśli się ktoś nie narodzi z wody i z Ducha, nie może wejść do królestwa Bożego. </a:t>
            </a:r>
            <a:r>
              <a:rPr lang="pl-PL" baseline="30000" dirty="0">
                <a:latin typeface="+mn-lt"/>
              </a:rPr>
              <a:t>(6)</a:t>
            </a:r>
            <a:r>
              <a:rPr lang="pl-PL" dirty="0">
                <a:latin typeface="+mn-lt"/>
              </a:rPr>
              <a:t> To, co się z ciała narodziło, jest ciałem, a to, co się z Ducha narodziło, jest duchem. </a:t>
            </a:r>
            <a:r>
              <a:rPr lang="pl-PL" baseline="30000" dirty="0">
                <a:latin typeface="+mn-lt"/>
              </a:rPr>
              <a:t>(7)</a:t>
            </a:r>
            <a:r>
              <a:rPr lang="pl-PL" dirty="0">
                <a:latin typeface="+mn-lt"/>
              </a:rPr>
              <a:t> Nie dziw się, że powiedziałem ci: Trzeba wam się </a:t>
            </a:r>
            <a:r>
              <a:rPr lang="pl-PL" b="1" dirty="0">
                <a:latin typeface="+mn-lt"/>
              </a:rPr>
              <a:t>powtórnie narodzić</a:t>
            </a:r>
            <a:r>
              <a:rPr lang="pl-PL" dirty="0">
                <a:latin typeface="+mn-lt"/>
              </a:rPr>
              <a:t>. </a:t>
            </a:r>
            <a:r>
              <a:rPr lang="pl-PL" baseline="30000" dirty="0">
                <a:latin typeface="+mn-lt"/>
              </a:rPr>
              <a:t>(8)</a:t>
            </a:r>
            <a:r>
              <a:rPr lang="pl-PL" dirty="0">
                <a:latin typeface="+mn-lt"/>
              </a:rPr>
              <a:t> Wiatr wieje tam, gdzie chce, i szum jego słyszysz, lecz nie wiesz, skąd przychodzi i dokąd podąża. Tak jest z każdym, który narodził się z Ducha.</a:t>
            </a:r>
          </a:p>
        </p:txBody>
      </p:sp>
    </p:spTree>
    <p:extLst>
      <p:ext uri="{BB962C8B-B14F-4D97-AF65-F5344CB8AC3E}">
        <p14:creationId xmlns:p14="http://schemas.microsoft.com/office/powerpoint/2010/main" val="1831022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#1. Czas, historia i </a:t>
            </a:r>
            <a:r>
              <a:rPr lang="pl-PL" dirty="0" err="1"/>
              <a:t>metahistoria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#2. Co to jest nadzieja? </a:t>
            </a:r>
          </a:p>
          <a:p>
            <a:pPr lvl="1"/>
            <a:r>
              <a:rPr lang="pl-PL" dirty="0"/>
              <a:t>Czas</a:t>
            </a:r>
          </a:p>
          <a:p>
            <a:pPr lvl="1"/>
            <a:r>
              <a:rPr lang="pl-PL" dirty="0"/>
              <a:t>Nadzieja to wiara odnośnie przyszłości</a:t>
            </a:r>
          </a:p>
          <a:p>
            <a:pPr marL="0" indent="0">
              <a:buNone/>
            </a:pPr>
            <a:r>
              <a:rPr lang="pl-PL" dirty="0"/>
              <a:t>#3. Słowo prawdy: Szeroka droga i wydarzenia na niej</a:t>
            </a:r>
          </a:p>
          <a:p>
            <a:pPr lvl="1"/>
            <a:r>
              <a:rPr lang="pl-PL" dirty="0"/>
              <a:t>Umieranie i</a:t>
            </a:r>
            <a:r>
              <a:rPr lang="mr-IN" dirty="0"/>
              <a:t>…</a:t>
            </a:r>
            <a:r>
              <a:rPr lang="pl-PL" dirty="0"/>
              <a:t> </a:t>
            </a:r>
            <a:r>
              <a:rPr lang="pl-PL" dirty="0" err="1"/>
              <a:t>Szeol</a:t>
            </a:r>
            <a:r>
              <a:rPr lang="pl-PL" dirty="0"/>
              <a:t>, Hiob, nadzieja na sąd</a:t>
            </a:r>
          </a:p>
          <a:p>
            <a:pPr lvl="1"/>
            <a:r>
              <a:rPr lang="pl-PL" dirty="0"/>
              <a:t>Każdy będzie sądzony i obraz sądu ”ostatniego”</a:t>
            </a:r>
          </a:p>
          <a:p>
            <a:pPr lvl="1"/>
            <a:r>
              <a:rPr lang="pl-PL" dirty="0"/>
              <a:t>Różne poglądy i biblijne poglądy</a:t>
            </a:r>
          </a:p>
          <a:p>
            <a:pPr marL="0" indent="0">
              <a:buNone/>
            </a:pPr>
            <a:r>
              <a:rPr lang="pl-PL" dirty="0"/>
              <a:t>#4. Dobra Nowina: Wydarzenia w życiu ucznia Jezusa</a:t>
            </a:r>
          </a:p>
          <a:p>
            <a:pPr lvl="1"/>
            <a:r>
              <a:rPr lang="pl-PL" dirty="0"/>
              <a:t>Akcent na Nowe Narodzenie</a:t>
            </a:r>
          </a:p>
          <a:p>
            <a:pPr lvl="1"/>
            <a:r>
              <a:rPr lang="pl-PL" dirty="0"/>
              <a:t>Eschatologia: sąd </a:t>
            </a:r>
            <a:r>
              <a:rPr lang="pl-PL" dirty="0" err="1"/>
              <a:t>Chrystudowy</a:t>
            </a:r>
            <a:r>
              <a:rPr lang="pl-PL" dirty="0"/>
              <a:t> (talenty), wesele Baranka,  powrót na ziemię, królestwo, Nowa Ziemia i </a:t>
            </a:r>
            <a:r>
              <a:rPr lang="mr-IN" dirty="0"/>
              <a:t>…</a:t>
            </a:r>
            <a:r>
              <a:rPr lang="pl-PL" dirty="0"/>
              <a:t>. Ani ucho nie słyszało.</a:t>
            </a:r>
          </a:p>
          <a:p>
            <a:pPr marL="0" indent="0">
              <a:buNone/>
            </a:pPr>
            <a:r>
              <a:rPr lang="pl-PL" dirty="0"/>
              <a:t>#5. Czas na pytania</a:t>
            </a:r>
          </a:p>
        </p:txBody>
      </p:sp>
    </p:spTree>
    <p:extLst>
      <p:ext uri="{BB962C8B-B14F-4D97-AF65-F5344CB8AC3E}">
        <p14:creationId xmlns:p14="http://schemas.microsoft.com/office/powerpoint/2010/main" val="17469021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05837"/>
            <a:ext cx="9817100" cy="5918200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4980808" y="3523843"/>
            <a:ext cx="2217683" cy="2217683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rot="5400000" flipV="1">
            <a:off x="4864826" y="2609317"/>
            <a:ext cx="3061585" cy="0"/>
          </a:xfrm>
          <a:prstGeom prst="line">
            <a:avLst/>
          </a:prstGeom>
          <a:noFill/>
          <a:ln w="117475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#0. Wąska ścieżka prowadzi poprzez nowe narodzenie</a:t>
            </a:r>
            <a:br>
              <a:rPr lang="pl-PL" altLang="pl-PL" dirty="0"/>
            </a:b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482977" y="3244334"/>
            <a:ext cx="522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dirty="0"/>
              <a:t>#0. Wąska ścieżka prowadzi poprzez nowe narodzenie</a:t>
            </a:r>
          </a:p>
        </p:txBody>
      </p:sp>
    </p:spTree>
    <p:extLst>
      <p:ext uri="{BB962C8B-B14F-4D97-AF65-F5344CB8AC3E}">
        <p14:creationId xmlns:p14="http://schemas.microsoft.com/office/powerpoint/2010/main" val="2832378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List do Efezjan 1:13 </a:t>
            </a:r>
            <a:r>
              <a:rPr lang="mr-IN" dirty="0"/>
              <a:t>–</a:t>
            </a:r>
            <a:r>
              <a:rPr lang="pl-PL" dirty="0"/>
              <a:t> usłyszeli, uwierzyli, zapieczętował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idx="1"/>
          </p:nvPr>
        </p:nvSpPr>
        <p:spPr>
          <a:xfrm>
            <a:off x="838200" y="1537527"/>
            <a:ext cx="10515600" cy="207051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nim i wy </a:t>
            </a:r>
            <a:r>
              <a:rPr lang="pl-PL" i="1" dirty="0"/>
              <a:t>położyliście nadzieję</a:t>
            </a:r>
            <a:r>
              <a:rPr lang="pl-PL" dirty="0"/>
              <a:t>, kiedy usłyszeliście słowo prawdy, ewangelię waszego zbawienia, w nim też, gdy uwierzyliście, zostaliście zapieczętowani obiecanym Duchem Świętym.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6510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Kluczowe słowa: </a:t>
            </a:r>
            <a:br>
              <a:rPr lang="pl-PL" sz="2000" dirty="0">
                <a:latin typeface="Verdana" charset="0"/>
                <a:ea typeface="Verdana" charset="0"/>
                <a:cs typeface="Verdana" charset="0"/>
              </a:rPr>
            </a:b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usłyszeli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</a:t>
            </a: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uwierzyli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a Bóg </a:t>
            </a: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zapieczętował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Duchem Świętym.</a:t>
            </a:r>
          </a:p>
          <a:p>
            <a:pPr marL="0" indent="0">
              <a:buNone/>
            </a:pPr>
            <a:endParaRPr lang="pl-PL" sz="2000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Usłyszcie!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Uwierzcie!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	A Bóg Duchem Świętym Was zapieczętuje, </a:t>
            </a:r>
            <a:b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	oznaczy jako swoją własność.</a:t>
            </a:r>
          </a:p>
        </p:txBody>
      </p:sp>
      <p:sp>
        <p:nvSpPr>
          <p:cNvPr id="3" name="PoleTekstowe 2"/>
          <p:cNvSpPr txBox="1"/>
          <p:nvPr/>
        </p:nvSpPr>
        <p:spPr>
          <a:xfrm>
            <a:off x="10417631" y="3020784"/>
            <a:ext cx="132261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9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!</a:t>
            </a:r>
            <a:endParaRPr lang="pl-PL" sz="24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580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1:13n – algorytm nawrócenia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/>
          <a:lstStyle/>
          <a:p>
            <a:r>
              <a:rPr lang="pl-PL" baseline="30000" dirty="0"/>
              <a:t>(13)</a:t>
            </a:r>
            <a:r>
              <a:rPr lang="pl-PL" dirty="0"/>
              <a:t> W Nim [ w Chrystusie ] i wy położyliście nadzieję, kiedy usłyszeliście słowo prawdy, ewangelię waszego zbawienia, w nim też, gdy uwierzyliście, zostaliście zapieczętowani obiecanym Duchem Świętym </a:t>
            </a:r>
            <a:r>
              <a:rPr lang="pl-PL" baseline="30000" dirty="0"/>
              <a:t>(14)</a:t>
            </a:r>
            <a:r>
              <a:rPr lang="pl-PL" dirty="0"/>
              <a:t> który jest zadatkiem naszego dziedzictwa, aż nastąpi odkupienie nabytej własności, dla uwielbienia jego chwały.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Wydarzenia: </a:t>
            </a:r>
            <a:r>
              <a:rPr lang="pl-PL" baseline="30000" dirty="0"/>
              <a:t>(1) </a:t>
            </a:r>
            <a:r>
              <a:rPr lang="pl-PL" dirty="0"/>
              <a:t>obietnica Ducha, </a:t>
            </a:r>
            <a:r>
              <a:rPr lang="pl-PL" baseline="30000" dirty="0"/>
              <a:t>(2) </a:t>
            </a:r>
            <a:r>
              <a:rPr lang="pl-PL" dirty="0"/>
              <a:t>nabycie własności, </a:t>
            </a:r>
            <a:r>
              <a:rPr lang="pl-PL" baseline="30000" dirty="0"/>
              <a:t>(3) </a:t>
            </a:r>
            <a:r>
              <a:rPr lang="pl-PL" dirty="0"/>
              <a:t>usłyszenie słowa prawdy i dobrej nowiny, </a:t>
            </a:r>
            <a:r>
              <a:rPr lang="pl-PL" baseline="30000" dirty="0"/>
              <a:t>(4) </a:t>
            </a:r>
            <a:r>
              <a:rPr lang="pl-PL" dirty="0"/>
              <a:t>uwierzenie, </a:t>
            </a:r>
            <a:r>
              <a:rPr lang="pl-PL" baseline="30000" dirty="0"/>
              <a:t>(5) </a:t>
            </a:r>
            <a:r>
              <a:rPr lang="pl-PL" dirty="0"/>
              <a:t>położenie nadziei, </a:t>
            </a:r>
            <a:r>
              <a:rPr lang="pl-PL" baseline="30000" dirty="0"/>
              <a:t>(6) </a:t>
            </a:r>
            <a:r>
              <a:rPr lang="pl-PL" dirty="0"/>
              <a:t>zbawienie, </a:t>
            </a:r>
            <a:r>
              <a:rPr lang="pl-PL" baseline="30000" dirty="0"/>
              <a:t>(7) </a:t>
            </a:r>
            <a:r>
              <a:rPr lang="pl-PL" dirty="0"/>
              <a:t>zapieczętowanie Duchem, </a:t>
            </a:r>
            <a:r>
              <a:rPr lang="pl-PL" baseline="30000" dirty="0"/>
              <a:t>(8) </a:t>
            </a:r>
            <a:r>
              <a:rPr lang="pl-PL" dirty="0"/>
              <a:t>zadatkowanie dziedzictwa,</a:t>
            </a:r>
            <a:r>
              <a:rPr lang="pl-PL" baseline="30000" dirty="0"/>
              <a:t> (9)</a:t>
            </a:r>
            <a:r>
              <a:rPr lang="pl-PL" dirty="0"/>
              <a:t> odkupienie,</a:t>
            </a:r>
            <a:r>
              <a:rPr lang="pl-PL" baseline="30000" dirty="0"/>
              <a:t> (10)</a:t>
            </a:r>
            <a:r>
              <a:rPr lang="pl-PL" dirty="0"/>
              <a:t> objęcie dziedzictwa, </a:t>
            </a:r>
            <a:r>
              <a:rPr lang="pl-PL" baseline="30000" dirty="0"/>
              <a:t>(12) </a:t>
            </a:r>
            <a:r>
              <a:rPr lang="pl-PL" dirty="0"/>
              <a:t>uwielbienie chwały Boga.</a:t>
            </a:r>
          </a:p>
        </p:txBody>
      </p:sp>
    </p:spTree>
    <p:extLst>
      <p:ext uri="{BB962C8B-B14F-4D97-AF65-F5344CB8AC3E}">
        <p14:creationId xmlns:p14="http://schemas.microsoft.com/office/powerpoint/2010/main" val="13937500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2:1-5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3930279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pl-PL" baseline="30000" dirty="0"/>
              <a:t>(1)</a:t>
            </a:r>
            <a:r>
              <a:rPr lang="pl-PL" dirty="0"/>
              <a:t> I was </a:t>
            </a:r>
            <a:r>
              <a:rPr lang="pl-PL" b="1" u="sng" dirty="0"/>
              <a:t>ożywił</a:t>
            </a:r>
            <a:r>
              <a:rPr lang="pl-PL" dirty="0"/>
              <a:t>, którzy byliście umarli w upadkach i w grzechach; </a:t>
            </a:r>
            <a:r>
              <a:rPr lang="pl-PL" baseline="30000" dirty="0"/>
              <a:t>(2)</a:t>
            </a:r>
            <a:r>
              <a:rPr lang="pl-PL" dirty="0"/>
              <a:t> W których niegdyś postępowaliście według zwyczaju tego świata i według władcy, który rządzi w powietrzu, ducha, który teraz działa w synach nieposłuszeństwa. </a:t>
            </a:r>
            <a:r>
              <a:rPr lang="pl-PL" baseline="30000" dirty="0"/>
              <a:t>(3)</a:t>
            </a:r>
            <a:r>
              <a:rPr lang="pl-PL" dirty="0"/>
              <a:t> Wśród nich i my wszyscy żyliśmy niegdyś w pożądliwościach naszego ciała, czyniąc to, co się podobało ciału i myślom, i byliśmy z natury dziećmi gniewu, jak i inni. </a:t>
            </a:r>
            <a:r>
              <a:rPr lang="pl-PL" baseline="30000" dirty="0"/>
              <a:t>(4)</a:t>
            </a:r>
            <a:r>
              <a:rPr lang="pl-PL" dirty="0"/>
              <a:t> Lecz Bóg, który jest bogaty w miłosierdzie, z powodu swojej wielkiej miłości, którą nas umiłował; </a:t>
            </a:r>
            <a:r>
              <a:rPr lang="pl-PL" baseline="30000" dirty="0"/>
              <a:t>(5)</a:t>
            </a:r>
            <a:r>
              <a:rPr lang="pl-PL" dirty="0"/>
              <a:t> I to wtedy, gdy byliśmy umarli w grzechach, </a:t>
            </a:r>
            <a:r>
              <a:rPr lang="pl-PL" b="1" u="sng" dirty="0"/>
              <a:t>ożywił</a:t>
            </a:r>
            <a:r>
              <a:rPr lang="pl-PL" dirty="0"/>
              <a:t> nas razem z Chrystusem, gdyż łaską jesteście zbawieni.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>
          <a:xfrm>
            <a:off x="838200" y="5422391"/>
            <a:ext cx="10515600" cy="1176153"/>
          </a:xfrm>
        </p:spPr>
        <p:txBody>
          <a:bodyPr/>
          <a:lstStyle/>
          <a:p>
            <a:r>
              <a:rPr lang="pl-PL" dirty="0"/>
              <a:t>Spójność wypowiedzi Pawła z zapewnienie Pana Jezusa z J5:24</a:t>
            </a:r>
          </a:p>
        </p:txBody>
      </p:sp>
    </p:spTree>
    <p:extLst>
      <p:ext uri="{BB962C8B-B14F-4D97-AF65-F5344CB8AC3E}">
        <p14:creationId xmlns:p14="http://schemas.microsoft.com/office/powerpoint/2010/main" val="47461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2:5-7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r>
              <a:rPr lang="pl-PL" sz="2800" baseline="30000" dirty="0">
                <a:latin typeface="+mn-lt"/>
              </a:rPr>
              <a:t>(5)</a:t>
            </a:r>
            <a:r>
              <a:rPr lang="pl-PL" sz="2800" dirty="0">
                <a:latin typeface="+mn-lt"/>
              </a:rPr>
              <a:t> I to wtedy, gdy byliśmy umarli w grzechach, </a:t>
            </a:r>
            <a:r>
              <a:rPr lang="pl-PL" sz="2800" b="1" dirty="0">
                <a:latin typeface="+mn-lt"/>
              </a:rPr>
              <a:t>ożywił</a:t>
            </a:r>
            <a:r>
              <a:rPr lang="pl-PL" sz="2800" dirty="0">
                <a:latin typeface="+mn-lt"/>
              </a:rPr>
              <a:t> nas razem z Chrystusem, gdyż łaską jesteście zbawieni; </a:t>
            </a:r>
            <a:r>
              <a:rPr lang="pl-PL" sz="2800" baseline="30000" dirty="0">
                <a:latin typeface="+mn-lt"/>
              </a:rPr>
              <a:t>(6)</a:t>
            </a:r>
            <a:r>
              <a:rPr lang="pl-PL" sz="2800" dirty="0">
                <a:latin typeface="+mn-lt"/>
              </a:rPr>
              <a:t> I razem z nim wskrzesił, i razem z nim posadził w miejscach niebiańskich w Chrystusie Jezusie; </a:t>
            </a:r>
            <a:r>
              <a:rPr lang="pl-PL" sz="2800" baseline="30000" dirty="0">
                <a:latin typeface="+mn-lt"/>
              </a:rPr>
              <a:t>(7)</a:t>
            </a:r>
            <a:r>
              <a:rPr lang="pl-PL" sz="2800" dirty="0">
                <a:latin typeface="+mn-lt"/>
              </a:rPr>
              <a:t> Aby okazać w przyszłych wiekach przemożne bogactwo swojej łaski przez swoją dobroć względem nas w Chrystusie Jezusie.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0346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2:1-7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106886"/>
            <a:ext cx="10515600" cy="473347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(1)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I was </a:t>
            </a:r>
            <a:r>
              <a:rPr lang="pl-PL" sz="2000" b="1" u="sng" dirty="0">
                <a:latin typeface="Verdana" charset="0"/>
                <a:ea typeface="Verdana" charset="0"/>
                <a:cs typeface="Verdana" charset="0"/>
              </a:rPr>
              <a:t>ożywił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którzy byliście umarli w upadkach i w grzechach;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(2)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W których niegdyś postępowaliście według zwyczaju tego świata i według władcy, który rządzi w powietrzu, ducha, który teraz działa w synach nieposłuszeństwa.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(3)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Wśród nich i my wszyscy żyliśmy niegdyś w pożądliwościach naszego ciała, czyniąc to, co się podobało ciału i myślom, i byliśmy z natury dziećmi gniewu, jak i inni.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(4)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Lecz Bóg, który jest bogaty w miłosierdzie, z powodu swojej wielkiej miłości, którą nas umiłował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(5)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i to wtedy, gdy byliśmy umarli w grzechach, </a:t>
            </a:r>
            <a:r>
              <a:rPr lang="pl-PL" sz="2000" b="1" u="sng" dirty="0">
                <a:latin typeface="Verdana" charset="0"/>
                <a:ea typeface="Verdana" charset="0"/>
                <a:cs typeface="Verdana" charset="0"/>
              </a:rPr>
              <a:t>ożywił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nas razem z Chrystusem, gdyż łaską jesteście zbawieni. 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(6)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I razem z nim </a:t>
            </a:r>
            <a:r>
              <a:rPr lang="pl-PL" sz="2000" b="1" dirty="0">
                <a:latin typeface="Verdana" charset="0"/>
                <a:ea typeface="Verdana" charset="0"/>
                <a:cs typeface="Verdana" charset="0"/>
              </a:rPr>
              <a:t>wskrzesił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i razem z nim posadził w miejscach niebiańskich w Chrystusie Jezusie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(7)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aby okazać w przyszłych wiekach przemożne bogactwo swojej łaski przez swoją dobroć względem nas w Chrystusie Jezusie.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953" y="5900418"/>
            <a:ext cx="1819811" cy="9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425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2:1-7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307" y="1825625"/>
            <a:ext cx="82693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00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2:8-10 </a:t>
            </a:r>
            <a:r>
              <a:rPr lang="mr-IN" dirty="0"/>
              <a:t>–</a:t>
            </a:r>
            <a:r>
              <a:rPr lang="pl-PL" dirty="0"/>
              <a:t> cel nowego stworzenia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800" baseline="30000" dirty="0">
                <a:latin typeface="+mn-lt"/>
              </a:rPr>
              <a:t>(8)</a:t>
            </a:r>
            <a:r>
              <a:rPr lang="pl-PL" sz="2800" dirty="0">
                <a:latin typeface="+mn-lt"/>
              </a:rPr>
              <a:t> Łaską bowiem jesteście zbawieni przez wiarę, i to nie jest z was, jest to dar Boga. </a:t>
            </a:r>
            <a:r>
              <a:rPr lang="pl-PL" sz="2800" baseline="30000" dirty="0">
                <a:latin typeface="+mn-lt"/>
              </a:rPr>
              <a:t>(9)</a:t>
            </a:r>
            <a:r>
              <a:rPr lang="pl-PL" sz="2800" dirty="0">
                <a:latin typeface="+mn-lt"/>
              </a:rPr>
              <a:t> Nie z uczynków, aby nikt się nie chlubił. </a:t>
            </a:r>
            <a:r>
              <a:rPr lang="pl-PL" sz="2800" baseline="30000" dirty="0">
                <a:latin typeface="+mn-lt"/>
              </a:rPr>
              <a:t>(10)</a:t>
            </a:r>
            <a:r>
              <a:rPr lang="pl-PL" sz="2800" dirty="0">
                <a:latin typeface="+mn-lt"/>
              </a:rPr>
              <a:t> </a:t>
            </a:r>
            <a:r>
              <a:rPr lang="pl-PL" sz="2800" u="sng" dirty="0">
                <a:latin typeface="+mn-lt"/>
              </a:rPr>
              <a:t>Jesteśmy bowiem jego dziełem, </a:t>
            </a:r>
            <a:r>
              <a:rPr lang="pl-PL" sz="2800" b="1" u="sng" dirty="0">
                <a:latin typeface="+mn-lt"/>
              </a:rPr>
              <a:t>stworzeni</a:t>
            </a:r>
            <a:r>
              <a:rPr lang="pl-PL" sz="2800" u="sng" dirty="0">
                <a:latin typeface="+mn-lt"/>
              </a:rPr>
              <a:t> w Chrystusie Jezusie</a:t>
            </a:r>
            <a:r>
              <a:rPr lang="pl-PL" sz="2800" dirty="0">
                <a:latin typeface="+mn-lt"/>
              </a:rPr>
              <a:t> do dobrych uczynków, które Bóg wcześniej przygotował, abyśmy w nich postępowali.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W procesie ożywienia, odrodzenia, odnowienia, wskrzeszenia jesteśmy na nowo stworzeni w Chrystusie.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Jesteśmy stworzenie do dobrych uczynków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Uczynki te Bóg przygotował wcześniej.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I nie chodzi tu o nasze uczynki, ale o uczynki zaplanowane przez Boga.</a:t>
            </a:r>
          </a:p>
        </p:txBody>
      </p:sp>
    </p:spTree>
    <p:extLst>
      <p:ext uri="{BB962C8B-B14F-4D97-AF65-F5344CB8AC3E}">
        <p14:creationId xmlns:p14="http://schemas.microsoft.com/office/powerpoint/2010/main" val="2116663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Kraina umarłych (</a:t>
            </a:r>
            <a:r>
              <a:rPr lang="pl-PL" dirty="0" err="1"/>
              <a:t>Łk</a:t>
            </a:r>
            <a:r>
              <a:rPr lang="pl-PL" dirty="0"/>
              <a:t> 16:19nn </a:t>
            </a:r>
            <a:r>
              <a:rPr lang="pl-PL" dirty="0" err="1"/>
              <a:t>tpnp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78524"/>
            <a:ext cx="10515600" cy="4574131"/>
          </a:xfrm>
        </p:spPr>
        <p:txBody>
          <a:bodyPr>
            <a:noAutofit/>
          </a:bodyPr>
          <a:lstStyle/>
          <a:p>
            <a:r>
              <a:rPr lang="pl-PL" sz="2000" baseline="30000" dirty="0">
                <a:latin typeface="+mn-lt"/>
              </a:rPr>
              <a:t>(19)</a:t>
            </a:r>
            <a:r>
              <a:rPr lang="pl-PL" sz="2000" dirty="0">
                <a:latin typeface="+mn-lt"/>
              </a:rPr>
              <a:t> A był pewien bogaty człowiek, który ubierał się w purpurę i w delikatny len, i co dzień wspaniale się bawił. </a:t>
            </a:r>
            <a:r>
              <a:rPr lang="pl-PL" sz="2000" baseline="30000" dirty="0">
                <a:latin typeface="+mn-lt"/>
              </a:rPr>
              <a:t>(20)</a:t>
            </a:r>
            <a:r>
              <a:rPr lang="pl-PL" sz="2000" dirty="0">
                <a:latin typeface="+mn-lt"/>
              </a:rPr>
              <a:t> Był też pewien żebrak o imieniu Łazarz, który został porzucony przy jego bramie, cały owrzodziały, </a:t>
            </a:r>
            <a:r>
              <a:rPr lang="pl-PL" sz="2000" baseline="30000" dirty="0">
                <a:latin typeface="+mn-lt"/>
              </a:rPr>
              <a:t>(21)</a:t>
            </a:r>
            <a:r>
              <a:rPr lang="pl-PL" sz="2000" dirty="0">
                <a:latin typeface="+mn-lt"/>
              </a:rPr>
              <a:t> I pragnął nasycić się z okruszyn, które spadały ze stołu bogacza; a psy przychodziły i lizały jego wrzody. </a:t>
            </a:r>
            <a:r>
              <a:rPr lang="pl-PL" sz="2000" baseline="30000" dirty="0">
                <a:latin typeface="+mn-lt"/>
              </a:rPr>
              <a:t>(22)</a:t>
            </a:r>
            <a:r>
              <a:rPr lang="pl-PL" sz="2000" dirty="0">
                <a:latin typeface="+mn-lt"/>
              </a:rPr>
              <a:t> I stało się, że </a:t>
            </a:r>
            <a:r>
              <a:rPr lang="pl-PL" sz="2000" u="sng" dirty="0">
                <a:latin typeface="+mn-lt"/>
              </a:rPr>
              <a:t>umarł ów żebrak, i aniołowie zanieśli go na </a:t>
            </a:r>
            <a:r>
              <a:rPr lang="pl-PL" sz="2000" b="1" u="sng" dirty="0">
                <a:latin typeface="+mn-lt"/>
              </a:rPr>
              <a:t>łono Abrahama</a:t>
            </a:r>
            <a:r>
              <a:rPr lang="pl-PL" sz="2000" u="sng" dirty="0">
                <a:latin typeface="+mn-lt"/>
              </a:rPr>
              <a:t>; umarł też i bogacz, i został pogrzebany. </a:t>
            </a:r>
            <a:r>
              <a:rPr lang="pl-PL" sz="2000" u="sng" baseline="30000" dirty="0">
                <a:latin typeface="+mn-lt"/>
              </a:rPr>
              <a:t>(23)</a:t>
            </a:r>
            <a:r>
              <a:rPr lang="pl-PL" sz="2000" u="sng" dirty="0">
                <a:latin typeface="+mn-lt"/>
              </a:rPr>
              <a:t> A gdy w </a:t>
            </a:r>
            <a:r>
              <a:rPr lang="pl-PL" sz="2000" b="1" u="sng" dirty="0">
                <a:latin typeface="+mn-lt"/>
              </a:rPr>
              <a:t>Hadesie</a:t>
            </a:r>
            <a:r>
              <a:rPr lang="pl-PL" sz="2000" dirty="0">
                <a:latin typeface="+mn-lt"/>
              </a:rPr>
              <a:t> cierpiał męki i podniósł swoje oczy, ujrzał z daleka Abrahama i Łazarza na jego łonie. </a:t>
            </a:r>
            <a:r>
              <a:rPr lang="pl-PL" sz="2000" baseline="30000" dirty="0">
                <a:latin typeface="+mn-lt"/>
              </a:rPr>
              <a:t>(24)</a:t>
            </a:r>
            <a:r>
              <a:rPr lang="pl-PL" sz="2000" dirty="0">
                <a:latin typeface="+mn-lt"/>
              </a:rPr>
              <a:t> I on zawołał, mówiąc: Ojcze Abrahamie! Zmiłuj się nade mną i poślij Łazarza, aby umoczył koniec swojego palca w wodzie i ochłodził mój język, bo doznaję bólu w tym płomieniu. </a:t>
            </a:r>
            <a:r>
              <a:rPr lang="pl-PL" sz="2000" baseline="30000" dirty="0">
                <a:latin typeface="+mn-lt"/>
              </a:rPr>
              <a:t>(25)</a:t>
            </a:r>
            <a:r>
              <a:rPr lang="pl-PL" sz="2000" dirty="0">
                <a:latin typeface="+mn-lt"/>
              </a:rPr>
              <a:t> A Abraham powiedział: Dziecko! Wspomnij, że ty otrzymałeś swoje dobro za swojego życia, podobnie jak Łazarz zło; a on tutaj jest pocieszany, a ty doznajesz bólu. </a:t>
            </a:r>
            <a:r>
              <a:rPr lang="pl-PL" sz="2000" baseline="30000" dirty="0">
                <a:latin typeface="+mn-lt"/>
              </a:rPr>
              <a:t>(26)</a:t>
            </a:r>
            <a:r>
              <a:rPr lang="pl-PL" sz="2000" dirty="0">
                <a:latin typeface="+mn-lt"/>
              </a:rPr>
              <a:t> I nad to wszystko, </a:t>
            </a:r>
            <a:r>
              <a:rPr lang="pl-PL" sz="2000" u="sng" dirty="0">
                <a:latin typeface="+mn-lt"/>
              </a:rPr>
              <a:t>między nami a wami znajduje się </a:t>
            </a:r>
            <a:r>
              <a:rPr lang="pl-PL" sz="2000" b="1" u="sng" dirty="0">
                <a:latin typeface="+mn-lt"/>
              </a:rPr>
              <a:t>wielka przepaść</a:t>
            </a:r>
            <a:r>
              <a:rPr lang="pl-PL" sz="2000" dirty="0">
                <a:latin typeface="+mn-lt"/>
              </a:rPr>
              <a:t>, aby ci, którzy chcą stąd przejść do was, nie mogli, ani też stamtąd do nas nie mogli się przeprawić. </a:t>
            </a:r>
            <a:r>
              <a:rPr lang="pl-PL" sz="2000" baseline="30000" dirty="0">
                <a:latin typeface="+mn-lt"/>
              </a:rPr>
              <a:t>(27)</a:t>
            </a:r>
            <a:r>
              <a:rPr lang="pl-PL" sz="2000" dirty="0">
                <a:latin typeface="+mn-lt"/>
              </a:rPr>
              <a:t> Wtedy powiedział: Proszę cię więc, Ojcze! Abyś go posłał do domu mojego ojca, </a:t>
            </a:r>
            <a:r>
              <a:rPr lang="pl-PL" sz="2000" baseline="30000" dirty="0">
                <a:latin typeface="+mn-lt"/>
              </a:rPr>
              <a:t>(28)</a:t>
            </a:r>
            <a:r>
              <a:rPr lang="pl-PL" sz="2000" dirty="0">
                <a:latin typeface="+mn-lt"/>
              </a:rPr>
              <a:t> Albowiem mam pięciu braci; niech zaświadczy im, żeby i oni nie przyszli na to miejsce męczarni. </a:t>
            </a:r>
            <a:r>
              <a:rPr lang="pl-PL" sz="2000" baseline="30000" dirty="0">
                <a:latin typeface="+mn-lt"/>
              </a:rPr>
              <a:t>(29)</a:t>
            </a:r>
            <a:r>
              <a:rPr lang="pl-PL" sz="2000" dirty="0">
                <a:latin typeface="+mn-lt"/>
              </a:rPr>
              <a:t> Abraham powiedział mu: </a:t>
            </a:r>
            <a:r>
              <a:rPr lang="pl-PL" sz="2000" u="sng" dirty="0">
                <a:latin typeface="+mn-lt"/>
              </a:rPr>
              <a:t>Mają Mojżesza i Proroków; niech ich </a:t>
            </a:r>
            <a:r>
              <a:rPr lang="pl-PL" sz="2000" b="1" u="sng" dirty="0">
                <a:latin typeface="+mn-lt"/>
              </a:rPr>
              <a:t>słuchają</a:t>
            </a:r>
            <a:r>
              <a:rPr lang="pl-PL" sz="2000" dirty="0">
                <a:latin typeface="+mn-lt"/>
              </a:rPr>
              <a:t>. </a:t>
            </a:r>
            <a:r>
              <a:rPr lang="pl-PL" sz="2000" baseline="30000" dirty="0">
                <a:latin typeface="+mn-lt"/>
              </a:rPr>
              <a:t>(30)</a:t>
            </a:r>
            <a:r>
              <a:rPr lang="pl-PL" sz="2000" dirty="0">
                <a:latin typeface="+mn-lt"/>
              </a:rPr>
              <a:t> A on powiedział: Nie, Ojcze Abrahamie! Lecz jeśli ktoś z umarłych do nich pójdzie, upamiętają się. </a:t>
            </a:r>
            <a:r>
              <a:rPr lang="pl-PL" sz="2000" baseline="30000" dirty="0">
                <a:latin typeface="+mn-lt"/>
              </a:rPr>
              <a:t>(31)</a:t>
            </a:r>
            <a:r>
              <a:rPr lang="pl-PL" sz="2000" dirty="0">
                <a:latin typeface="+mn-lt"/>
              </a:rPr>
              <a:t> Powiedział mu więc: Jeśli </a:t>
            </a:r>
            <a:r>
              <a:rPr lang="pl-PL" sz="2000" u="sng" dirty="0">
                <a:latin typeface="+mn-lt"/>
              </a:rPr>
              <a:t>Mojżesza i Proroków nie </a:t>
            </a:r>
            <a:r>
              <a:rPr lang="pl-PL" sz="2000" b="1" u="sng" dirty="0">
                <a:latin typeface="+mn-lt"/>
              </a:rPr>
              <a:t>słuchają</a:t>
            </a:r>
            <a:r>
              <a:rPr lang="pl-PL" sz="2000" dirty="0">
                <a:latin typeface="+mn-lt"/>
              </a:rPr>
              <a:t>, to choćby też ktoś powstał z martwych, nie dadzą się przekonać.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idx="13"/>
          </p:nvPr>
        </p:nvSpPr>
        <p:spPr>
          <a:xfrm>
            <a:off x="838200" y="5755341"/>
            <a:ext cx="10515600" cy="84320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Kraina umarłych podzielony jest na dwa obszary: górny i dolny (gr. hades).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Łazarz trafił do górnego, na </a:t>
            </a:r>
            <a:r>
              <a:rPr lang="pl-PL" i="1" dirty="0"/>
              <a:t>łono Abrahama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28205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4774" cy="1325563"/>
          </a:xfrm>
        </p:spPr>
        <p:txBody>
          <a:bodyPr/>
          <a:lstStyle/>
          <a:p>
            <a:r>
              <a:rPr lang="pl-PL" altLang="pl-PL" dirty="0"/>
              <a:t>#1. Śmierć ciała, przeniesienie na łono Abrahama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50" name="Łącznik prosty ze strzałką 49"/>
          <p:cNvCxnSpPr/>
          <p:nvPr/>
        </p:nvCxnSpPr>
        <p:spPr>
          <a:xfrm flipV="1">
            <a:off x="4382697" y="4211564"/>
            <a:ext cx="758157" cy="1128937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6" name="pole tekstowe 59"/>
          <p:cNvSpPr txBox="1">
            <a:spLocks noChangeArrowheads="1"/>
          </p:cNvSpPr>
          <p:nvPr/>
        </p:nvSpPr>
        <p:spPr bwMode="auto">
          <a:xfrm>
            <a:off x="784667" y="5394252"/>
            <a:ext cx="36306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Umarł Bogacz, umarł też i Łazarz i został zaniesiony przez aniołów na łono Abrahama. (</a:t>
            </a:r>
            <a:r>
              <a:rPr lang="pl-PL" altLang="x-none" sz="1800" i="1" dirty="0" err="1">
                <a:solidFill>
                  <a:srgbClr val="C00000"/>
                </a:solidFill>
              </a:rPr>
              <a:t>Łk</a:t>
            </a:r>
            <a:r>
              <a:rPr lang="pl-PL" altLang="x-none" sz="1800" i="1" dirty="0">
                <a:solidFill>
                  <a:srgbClr val="C00000"/>
                </a:solidFill>
              </a:rPr>
              <a:t> 16:22)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87385453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Część #1</a:t>
            </a:r>
            <a:br>
              <a:rPr lang="pl-PL" dirty="0"/>
            </a:br>
            <a:r>
              <a:rPr lang="pl-PL" dirty="0"/>
              <a:t>Czas, historia i </a:t>
            </a:r>
            <a:r>
              <a:rPr lang="pl-PL" dirty="0" err="1"/>
              <a:t>metahistoria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48078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Trudne ćwiczenie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 na podstawie opowiadania o bogaczu i Łazarzu wywnioskować metodę ominięcie krainy umarłych (hadesu) a dostanie się na „Łono Abrahama”.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 err="1"/>
              <a:t>Łk</a:t>
            </a:r>
            <a:r>
              <a:rPr lang="pl-PL" dirty="0"/>
              <a:t> 16:28</a:t>
            </a:r>
          </a:p>
          <a:p>
            <a:pPr marL="0" indent="0">
              <a:buNone/>
            </a:pPr>
            <a:r>
              <a:rPr lang="pl-PL" dirty="0"/>
              <a:t>Mam pięciu braci. Niech Łazarz złoży im świadectwo, aby chociaż oni nie trafili do tego miejsca udręki. Abraham na to: </a:t>
            </a:r>
            <a:r>
              <a:rPr lang="pl-PL" u="sng" dirty="0"/>
              <a:t>Mają Mojżesza i proroków, niech ich słuchają</a:t>
            </a:r>
            <a:r>
              <a:rPr lang="pl-PL" dirty="0"/>
              <a:t>. </a:t>
            </a:r>
          </a:p>
          <a:p>
            <a:pPr marL="0" indent="0">
              <a:buNone/>
            </a:pPr>
            <a:r>
              <a:rPr lang="pl-PL" dirty="0"/>
              <a:t>Nie, ojcze Abrahamie — nie przestawał prosić bogaty — jeśli pójdzie do nich ktoś z umarłych, opamiętają się. </a:t>
            </a:r>
          </a:p>
          <a:p>
            <a:pPr marL="0" indent="0">
              <a:buNone/>
            </a:pPr>
            <a:r>
              <a:rPr lang="pl-PL" dirty="0"/>
              <a:t>Wtedy Abraham powiedział: </a:t>
            </a:r>
            <a:r>
              <a:rPr lang="pl-PL" u="sng" dirty="0"/>
              <a:t>Jeśli Mojżesza i proroków nie słuchają</a:t>
            </a:r>
            <a:r>
              <a:rPr lang="pl-PL" dirty="0"/>
              <a:t>, to choćby ktoś z umarłych powstał — nie dadzą się przekonać.</a:t>
            </a:r>
          </a:p>
        </p:txBody>
      </p:sp>
    </p:spTree>
    <p:extLst>
      <p:ext uri="{BB962C8B-B14F-4D97-AF65-F5344CB8AC3E}">
        <p14:creationId xmlns:p14="http://schemas.microsoft.com/office/powerpoint/2010/main" val="7181243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Pierwszy list do Tesaloniczan 4:15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43261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baseline="30000" dirty="0">
                <a:latin typeface="+mn-lt"/>
              </a:rPr>
              <a:t>(13)</a:t>
            </a:r>
            <a:r>
              <a:rPr lang="pl-PL" dirty="0">
                <a:latin typeface="+mn-lt"/>
              </a:rPr>
              <a:t> Nie chcemy, bracia, byście trwali w niewiedzy co do tych, którzy umierają, abyście się nie smucili jak wszyscy ci, którzy nie mają nadziei. </a:t>
            </a:r>
            <a:r>
              <a:rPr lang="pl-PL" baseline="30000" dirty="0">
                <a:latin typeface="+mn-lt"/>
              </a:rPr>
              <a:t>(14)</a:t>
            </a:r>
            <a:r>
              <a:rPr lang="pl-PL" dirty="0">
                <a:latin typeface="+mn-lt"/>
              </a:rPr>
              <a:t> Jeśli bowiem wierzymy, że Jezus istotnie umarł i zmartwychwstał, to również tych, którzy umarli w Jezusie, Bóg wyprowadzi wraz z Nim. </a:t>
            </a:r>
            <a:r>
              <a:rPr lang="pl-PL" baseline="30000" dirty="0">
                <a:latin typeface="+mn-lt"/>
              </a:rPr>
              <a:t>(15)</a:t>
            </a:r>
            <a:r>
              <a:rPr lang="pl-PL" dirty="0">
                <a:latin typeface="+mn-lt"/>
              </a:rPr>
              <a:t> To bowiem głosimy wam jako słowo Pańskie, że my, żywi, pozostawieni na przyjście Pana, nie wyprzedzimy tych, którzy pomarli. </a:t>
            </a:r>
            <a:r>
              <a:rPr lang="pl-PL" baseline="30000" dirty="0">
                <a:latin typeface="+mn-lt"/>
              </a:rPr>
              <a:t>(16)</a:t>
            </a:r>
            <a:r>
              <a:rPr lang="pl-PL" dirty="0">
                <a:latin typeface="+mn-lt"/>
              </a:rPr>
              <a:t> Sam bowiem Pan zstąpi z nieba na hasło i na głos archanioła, i na dźwięk trąby Bożej, a zmarli w Chrystusie powstaną pierwsi. </a:t>
            </a:r>
            <a:r>
              <a:rPr lang="pl-PL" baseline="30000" dirty="0">
                <a:latin typeface="+mn-lt"/>
              </a:rPr>
              <a:t>(17)</a:t>
            </a:r>
            <a:r>
              <a:rPr lang="pl-PL" dirty="0">
                <a:latin typeface="+mn-lt"/>
              </a:rPr>
              <a:t> Potem my, żywi, [tak] pozostawieni, wraz z nimi będziemy porwani w powietrze, na obłoki naprzeciw Pana, i w ten sposób na zawsze będziemy z Panem. </a:t>
            </a:r>
            <a:r>
              <a:rPr lang="pl-PL" baseline="30000" dirty="0">
                <a:latin typeface="+mn-lt"/>
              </a:rPr>
              <a:t>(18)</a:t>
            </a:r>
            <a:r>
              <a:rPr lang="pl-PL" dirty="0">
                <a:latin typeface="+mn-lt"/>
              </a:rPr>
              <a:t> Przeto wzajemnie się pocieszajcie tymi słowami.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756373"/>
            <a:ext cx="10515600" cy="842171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4451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#2. Zmartwychwstanie w nowym ciele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50" name="Łącznik prosty ze strzałką 49"/>
          <p:cNvCxnSpPr/>
          <p:nvPr/>
        </p:nvCxnSpPr>
        <p:spPr>
          <a:xfrm flipH="1" flipV="1">
            <a:off x="5848929" y="4140250"/>
            <a:ext cx="1152523" cy="178049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0" name="pole tekstowe 59"/>
          <p:cNvSpPr txBox="1">
            <a:spLocks noChangeArrowheads="1"/>
          </p:cNvSpPr>
          <p:nvPr/>
        </p:nvSpPr>
        <p:spPr bwMode="auto">
          <a:xfrm>
            <a:off x="5749712" y="5942221"/>
            <a:ext cx="66979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1Tes 4:13nn -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r>
              <a:rPr lang="pl-PL" altLang="x-none" i="1" dirty="0">
                <a:solidFill>
                  <a:srgbClr val="C00000"/>
                </a:solidFill>
              </a:rPr>
              <a:t> na dźwięk trąby zmarli w Chrystusie powstaną pierwsi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41" name="PoleTekstowe 40"/>
          <p:cNvSpPr txBox="1"/>
          <p:nvPr/>
        </p:nvSpPr>
        <p:spPr>
          <a:xfrm>
            <a:off x="150312" y="4546949"/>
            <a:ext cx="5596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/>
              <a:t>Credo</a:t>
            </a:r>
            <a:r>
              <a:rPr lang="pl-PL" sz="2400" i="1" dirty="0"/>
              <a:t>:</a:t>
            </a:r>
          </a:p>
          <a:p>
            <a:r>
              <a:rPr lang="pl-PL" sz="2400" i="1" dirty="0"/>
              <a:t>Wierzę w jednego Boga (</a:t>
            </a:r>
            <a:r>
              <a:rPr lang="mr-IN" sz="2400" i="1" dirty="0"/>
              <a:t>…</a:t>
            </a:r>
            <a:r>
              <a:rPr lang="pl-PL" sz="2400" i="1" dirty="0"/>
              <a:t>) i w Pana Jezusa Chrystusa który (</a:t>
            </a:r>
            <a:r>
              <a:rPr lang="mr-IN" sz="2400" i="1" dirty="0"/>
              <a:t>…</a:t>
            </a:r>
            <a:r>
              <a:rPr lang="pl-PL" sz="2400" i="1" dirty="0"/>
              <a:t>) umarł i zmartwychwstał</a:t>
            </a:r>
            <a:br>
              <a:rPr lang="pl-PL" sz="2400" i="1" dirty="0"/>
            </a:br>
            <a:r>
              <a:rPr lang="pl-PL" sz="2400" i="1" dirty="0"/>
              <a:t>(</a:t>
            </a:r>
            <a:r>
              <a:rPr lang="mr-IN" sz="2400" i="1" dirty="0"/>
              <a:t>…</a:t>
            </a:r>
            <a:r>
              <a:rPr lang="pl-PL" sz="2400" i="1" dirty="0"/>
              <a:t>) wierzę w ciała zmartwychwstanie (</a:t>
            </a:r>
            <a:r>
              <a:rPr lang="mr-IN" sz="2400" i="1" dirty="0"/>
              <a:t>…</a:t>
            </a:r>
            <a:r>
              <a:rPr lang="pl-PL" sz="2400" i="1" dirty="0"/>
              <a:t>)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2063445912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1Kor15:50-54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pl-PL" baseline="30000" dirty="0"/>
              <a:t>(50)</a:t>
            </a:r>
            <a:r>
              <a:rPr lang="pl-PL" dirty="0"/>
              <a:t> To natomiast mówię, bracia, że ciało i krew nie mogą odziedziczyć Królestwa Bożego, ani to, co zniszczalne nie może odziedziczyć niezniszczalności. </a:t>
            </a:r>
            <a:r>
              <a:rPr lang="pl-PL" baseline="30000" dirty="0"/>
              <a:t>(51)</a:t>
            </a:r>
            <a:r>
              <a:rPr lang="pl-PL" dirty="0"/>
              <a:t> Oto oznajmiam wam tajemnicę: Nie wszyscy zaśniemy, ale wszyscy zostaniemy przemienieni, </a:t>
            </a:r>
            <a:r>
              <a:rPr lang="pl-PL" baseline="30000" dirty="0"/>
              <a:t>(52)</a:t>
            </a:r>
            <a:r>
              <a:rPr lang="pl-PL" dirty="0"/>
              <a:t> W jednej chwili, w mgnieniu oka, podczas ostatniej trąby; bowiem zatrąbi trąba, a umarli zostaną wzbudzeni jako niezniszczalni, a my zostaniemy przemienieni. </a:t>
            </a:r>
            <a:r>
              <a:rPr lang="pl-PL" baseline="30000" dirty="0"/>
              <a:t>(53)</a:t>
            </a:r>
            <a:r>
              <a:rPr lang="pl-PL" dirty="0"/>
              <a:t>Trzeba bowiem, aby to, co zniszczalne, przyoblekło niezniszczalność, a to, co śmiertelne, przyoblekło nieśmiertelność. </a:t>
            </a:r>
            <a:r>
              <a:rPr lang="pl-PL" baseline="30000" dirty="0"/>
              <a:t>(54)</a:t>
            </a:r>
            <a:r>
              <a:rPr lang="pl-PL" dirty="0"/>
              <a:t> A gdy to, co zniszczalne, przyoblecze niezniszczalność, a to, co śmiertelne, przyoblecze nieśmiertelność, wtedy wypełni się słowo, które jest zapisane: Pochłonięta została śmierć w </a:t>
            </a:r>
            <a:r>
              <a:rPr lang="pl-PL"/>
              <a:t>zwycięstwie.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91043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#3. Trybunał Chrystusa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0" name="pole tekstowe 59"/>
          <p:cNvSpPr txBox="1">
            <a:spLocks noChangeArrowheads="1"/>
          </p:cNvSpPr>
          <p:nvPr/>
        </p:nvSpPr>
        <p:spPr bwMode="auto">
          <a:xfrm>
            <a:off x="4634629" y="5516138"/>
            <a:ext cx="695949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 err="1">
                <a:solidFill>
                  <a:srgbClr val="FF0000"/>
                </a:solidFill>
              </a:rPr>
              <a:t>Rz</a:t>
            </a:r>
            <a:r>
              <a:rPr lang="pl-PL" altLang="x-none" i="1" dirty="0">
                <a:solidFill>
                  <a:srgbClr val="FF0000"/>
                </a:solidFill>
              </a:rPr>
              <a:t> 14:10,12 Bracia - wszyscy staniemy przed trybunałem Chrystusa i każdy z nas sam za siebie zda rachunek Bogu.</a:t>
            </a:r>
          </a:p>
        </p:txBody>
      </p:sp>
      <p:cxnSp>
        <p:nvCxnSpPr>
          <p:cNvPr id="41" name="Łącznik prosty ze strzałką 40"/>
          <p:cNvCxnSpPr/>
          <p:nvPr/>
        </p:nvCxnSpPr>
        <p:spPr>
          <a:xfrm flipH="1" flipV="1">
            <a:off x="6383083" y="2996328"/>
            <a:ext cx="459645" cy="256222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oleTekstowe 41"/>
          <p:cNvSpPr txBox="1"/>
          <p:nvPr/>
        </p:nvSpPr>
        <p:spPr>
          <a:xfrm>
            <a:off x="363255" y="5073041"/>
            <a:ext cx="4271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Jaki za siebie zdasz rachunek?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622027581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Gdzie jest mowa o zapłacie, o rozliczeniu sług?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Łk</a:t>
            </a:r>
            <a:r>
              <a:rPr lang="pl-PL" dirty="0"/>
              <a:t> 19:11-28 – przypowieść o minach (</a:t>
            </a:r>
            <a:r>
              <a:rPr lang="pl-PL" dirty="0" err="1"/>
              <a:t>grzywnych</a:t>
            </a:r>
            <a:r>
              <a:rPr lang="pl-PL" dirty="0"/>
              <a:t>, pieniądzach). </a:t>
            </a:r>
            <a:br>
              <a:rPr lang="pl-PL" dirty="0"/>
            </a:br>
            <a:r>
              <a:rPr lang="pl-PL" dirty="0"/>
              <a:t>Uwaga na dwa rodzaje ludzi: poddani i słudzy.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Mt 25:1-13 </a:t>
            </a:r>
            <a:r>
              <a:rPr lang="mr-IN" dirty="0"/>
              <a:t>–</a:t>
            </a:r>
            <a:r>
              <a:rPr lang="pl-PL" dirty="0"/>
              <a:t> przypowieść o pannach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Mt 25:14-30 </a:t>
            </a:r>
            <a:r>
              <a:rPr lang="mr-IN" dirty="0"/>
              <a:t>–</a:t>
            </a:r>
            <a:r>
              <a:rPr lang="pl-PL" dirty="0"/>
              <a:t> przypowieść o talentach. </a:t>
            </a:r>
            <a:br>
              <a:rPr lang="pl-PL" dirty="0"/>
            </a:br>
            <a:r>
              <a:rPr lang="pl-PL" dirty="0"/>
              <a:t>Uwaga: różny sposób traktowania sług użytecznych i nieużytecznego.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Rz</a:t>
            </a:r>
            <a:r>
              <a:rPr lang="pl-PL" dirty="0"/>
              <a:t> 14:10 – każdy z wierzących stanie przed Trybunałem </a:t>
            </a:r>
            <a:r>
              <a:rPr lang="pl-PL" u="sng" dirty="0"/>
              <a:t>Chrystusa (UBG).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1Kor 3:8nn </a:t>
            </a:r>
            <a:r>
              <a:rPr lang="mr-IN" dirty="0"/>
              <a:t>–</a:t>
            </a:r>
            <a:r>
              <a:rPr lang="pl-PL" dirty="0"/>
              <a:t> budujesz na fundamencie, ale z czego budujesz? Test to przejście przez ogień?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2Kor 5:10 </a:t>
            </a:r>
            <a:r>
              <a:rPr lang="mr-IN" dirty="0"/>
              <a:t>–</a:t>
            </a:r>
            <a:r>
              <a:rPr lang="pl-PL" dirty="0"/>
              <a:t> zapłata za uczynki dokonane w ciele: dobre i złe, poselstwo pojednania.</a:t>
            </a:r>
          </a:p>
        </p:txBody>
      </p:sp>
    </p:spTree>
    <p:extLst>
      <p:ext uri="{BB962C8B-B14F-4D97-AF65-F5344CB8AC3E}">
        <p14:creationId xmlns:p14="http://schemas.microsoft.com/office/powerpoint/2010/main" val="4347375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Rozliczenie sług – </a:t>
            </a:r>
            <a:r>
              <a:rPr lang="pl-PL" dirty="0" err="1"/>
              <a:t>Łk</a:t>
            </a:r>
            <a:r>
              <a:rPr lang="pl-PL" dirty="0"/>
              <a:t> 16:11nn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9581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(12)</a:t>
            </a:r>
            <a:r>
              <a:rPr lang="pl-PL" i="0" dirty="0">
                <a:latin typeface="+mn-lt"/>
              </a:rPr>
              <a:t> Mówił więc: Pewien człowiek szlachetnego rodu udał się do dalekiego kraju, aby uzyskać dla siebie godność królewską i wrócić.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Przywołał więc dziesięciu sług swoich, dał im dziesięć min i rzekł do nich: „Obracajcie nimi, aż wrócę”. </a:t>
            </a:r>
            <a:r>
              <a:rPr lang="pl-PL" i="0" baseline="30000" dirty="0">
                <a:latin typeface="+mn-lt"/>
              </a:rPr>
              <a:t>(14)</a:t>
            </a:r>
            <a:r>
              <a:rPr lang="pl-PL" i="0" dirty="0">
                <a:latin typeface="+mn-lt"/>
              </a:rPr>
              <a:t> Ale jego współobywatele nienawidzili go i wysłali za nim poselstwo z oświadczeniem: „Nie chcemy, żeby ten królował nad nami”.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Gdy po otrzymaniu godności królewskiej wrócił, kazał przywołać do siebie te sługi, którym dał pieniądze, aby się dowiedzieć, co każdy zyskał. </a:t>
            </a:r>
            <a:r>
              <a:rPr lang="pl-PL" i="0" baseline="30000" dirty="0">
                <a:latin typeface="+mn-lt"/>
              </a:rPr>
              <a:t>(16)</a:t>
            </a:r>
            <a:r>
              <a:rPr lang="pl-PL" i="0" dirty="0">
                <a:latin typeface="+mn-lt"/>
              </a:rPr>
              <a:t> Stawił się więc pierwszy i rzekł: „Panie, twoja mina przysporzyła dziesięć min”. </a:t>
            </a:r>
            <a:r>
              <a:rPr lang="pl-PL" i="0" baseline="30000" dirty="0">
                <a:latin typeface="+mn-lt"/>
              </a:rPr>
              <a:t>(17)</a:t>
            </a:r>
            <a:r>
              <a:rPr lang="pl-PL" i="0" dirty="0">
                <a:latin typeface="+mn-lt"/>
              </a:rPr>
              <a:t> Odpowiedział mu: „Dobrze, sługo dobry; ponieważ w drobnej rzeczy okazałeś się wierny, sprawuj władzę nad dziesięciu miastami”. </a:t>
            </a:r>
            <a:r>
              <a:rPr lang="pl-PL" i="0" baseline="30000" dirty="0">
                <a:latin typeface="+mn-lt"/>
              </a:rPr>
              <a:t>(18)</a:t>
            </a:r>
            <a:r>
              <a:rPr lang="pl-PL" i="0" dirty="0">
                <a:latin typeface="+mn-lt"/>
              </a:rPr>
              <a:t> Także drugi przyszedł i rzekł: „Panie, twoja mina przyniosła pięć min”. </a:t>
            </a:r>
            <a:r>
              <a:rPr lang="pl-PL" i="0" baseline="30000" dirty="0">
                <a:latin typeface="+mn-lt"/>
              </a:rPr>
              <a:t>(19)</a:t>
            </a:r>
            <a:r>
              <a:rPr lang="pl-PL" i="0" dirty="0">
                <a:latin typeface="+mn-lt"/>
              </a:rPr>
              <a:t> Temu też powiedział: „I ty miej władzę nad pięciu miastami”. </a:t>
            </a:r>
            <a:r>
              <a:rPr lang="pl-PL" i="0" baseline="30000" dirty="0">
                <a:latin typeface="+mn-lt"/>
              </a:rPr>
              <a:t>(20)</a:t>
            </a:r>
            <a:r>
              <a:rPr lang="pl-PL" i="0" dirty="0">
                <a:latin typeface="+mn-lt"/>
              </a:rPr>
              <a:t> Następny przyszedł i rzekł: „Panie, oto twoja mina, którą trzymałem zawiniętą w chustce. </a:t>
            </a:r>
            <a:r>
              <a:rPr lang="pl-PL" i="0" baseline="30000" dirty="0">
                <a:latin typeface="+mn-lt"/>
              </a:rPr>
              <a:t>(21)</a:t>
            </a:r>
            <a:r>
              <a:rPr lang="pl-PL" i="0" dirty="0">
                <a:latin typeface="+mn-lt"/>
              </a:rPr>
              <a:t> Lękałem się bowiem ciebie, bo jesteś człowiekiem surowym: bierzesz, czegoś nie położył, i żniesz, czegoś nie posiał”. </a:t>
            </a:r>
            <a:r>
              <a:rPr lang="pl-PL" i="0" baseline="30000" dirty="0">
                <a:latin typeface="+mn-lt"/>
              </a:rPr>
              <a:t>(22)</a:t>
            </a:r>
            <a:r>
              <a:rPr lang="pl-PL" i="0" dirty="0">
                <a:latin typeface="+mn-lt"/>
              </a:rPr>
              <a:t>Odpowiedział mu: „Według słów twoich sądzę cię, zły sługo! Wiedziałeś, że jestem człowiekiem surowym: biorę, gdzie nie położyłem, i żnę, gdzie nie posiałem. </a:t>
            </a:r>
            <a:r>
              <a:rPr lang="pl-PL" i="0" baseline="30000" dirty="0">
                <a:latin typeface="+mn-lt"/>
              </a:rPr>
              <a:t>(23)</a:t>
            </a:r>
            <a:r>
              <a:rPr lang="pl-PL" i="0" dirty="0">
                <a:latin typeface="+mn-lt"/>
              </a:rPr>
              <a:t> Czemu więc nie dałeś moich pieniędzy do banku? A ja po powrocie byłbym je z zyskiem odebrał”. </a:t>
            </a:r>
            <a:r>
              <a:rPr lang="pl-PL" i="0" baseline="30000" dirty="0">
                <a:latin typeface="+mn-lt"/>
              </a:rPr>
              <a:t>(24)</a:t>
            </a:r>
            <a:r>
              <a:rPr lang="pl-PL" i="0" dirty="0">
                <a:latin typeface="+mn-lt"/>
              </a:rPr>
              <a:t> Do obecnych zaś rzekł: „Zabierzcie mu minę i dajcie temu, który ma dziesięć min”. </a:t>
            </a:r>
            <a:r>
              <a:rPr lang="pl-PL" i="0" baseline="30000" dirty="0">
                <a:latin typeface="+mn-lt"/>
              </a:rPr>
              <a:t>(25)</a:t>
            </a:r>
            <a:r>
              <a:rPr lang="pl-PL" i="0" dirty="0">
                <a:latin typeface="+mn-lt"/>
              </a:rPr>
              <a:t> Odpowiedzieli mu: „Panie, ma już dziesięć min”. </a:t>
            </a:r>
            <a:r>
              <a:rPr lang="pl-PL" i="0" baseline="30000" dirty="0">
                <a:latin typeface="+mn-lt"/>
              </a:rPr>
              <a:t>(26)</a:t>
            </a:r>
            <a:r>
              <a:rPr lang="pl-PL" i="0" dirty="0">
                <a:latin typeface="+mn-lt"/>
              </a:rPr>
              <a:t> „Powiadam wam: Każdemu, kto ma, będzie dodane; a temu, kto nie ma, zabiorą nawet to, co ma. </a:t>
            </a:r>
            <a:r>
              <a:rPr lang="pl-PL" i="0" baseline="30000" dirty="0">
                <a:latin typeface="+mn-lt"/>
              </a:rPr>
              <a:t>(27)</a:t>
            </a:r>
            <a:r>
              <a:rPr lang="pl-PL" i="0" dirty="0">
                <a:latin typeface="+mn-lt"/>
              </a:rPr>
              <a:t> Tych zaś przeciwników moich, którzy nie chcieli, żebym panował nad nimi, przyprowadźcie tu i pościnajcie w moich oczach.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0723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Rozliczenie z nieposłusznymi poddanymi – </a:t>
            </a:r>
            <a:r>
              <a:rPr lang="pl-PL" dirty="0" err="1"/>
              <a:t>Łk</a:t>
            </a:r>
            <a:r>
              <a:rPr lang="pl-PL" dirty="0"/>
              <a:t> 16:27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958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(12)</a:t>
            </a:r>
            <a:r>
              <a:rPr lang="pl-PL" i="0" dirty="0">
                <a:latin typeface="+mn-lt"/>
              </a:rPr>
              <a:t> Pewien człowiek szlachetnego rodu udał się do dalekiego kraju, aby uzyskać dla siebie godność królewską i wrócić.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Przywołał więc dziesięciu sług swoich, dał im dziesięć min i rzekł do nich: „Obracajcie nimi, aż wrócę”. </a:t>
            </a:r>
            <a:r>
              <a:rPr lang="pl-PL" i="0" baseline="30000" dirty="0">
                <a:latin typeface="+mn-lt"/>
              </a:rPr>
              <a:t>(14)</a:t>
            </a:r>
            <a:r>
              <a:rPr lang="pl-PL" i="0" dirty="0">
                <a:latin typeface="+mn-lt"/>
              </a:rPr>
              <a:t> </a:t>
            </a:r>
            <a:r>
              <a:rPr lang="pl-PL" i="0" u="sng" dirty="0">
                <a:latin typeface="+mn-lt"/>
              </a:rPr>
              <a:t>Ale jego współobywatele (</a:t>
            </a:r>
            <a:r>
              <a:rPr lang="pl-PL" b="1" i="0" u="sng" dirty="0">
                <a:latin typeface="+mn-lt"/>
              </a:rPr>
              <a:t>poddani</a:t>
            </a:r>
            <a:r>
              <a:rPr lang="pl-PL" i="0" u="sng" dirty="0">
                <a:latin typeface="+mn-lt"/>
              </a:rPr>
              <a:t>) nienawidzili go i wysłali za nim poselstwo z oświadczeniem</a:t>
            </a:r>
            <a:r>
              <a:rPr lang="pl-PL" i="0" dirty="0">
                <a:latin typeface="+mn-lt"/>
              </a:rPr>
              <a:t>: „Nie chcemy, żeby ten królował nad nami”.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Gdy po otrzymaniu godności królewskiej wrócił, kazał przywołać do siebie te sługi, którym dał pieniądze, aby się dowiedzieć, co każdy zyskał. </a:t>
            </a:r>
            <a:r>
              <a:rPr lang="pl-PL" i="0" baseline="30000" dirty="0">
                <a:latin typeface="+mn-lt"/>
              </a:rPr>
              <a:t>(16)</a:t>
            </a:r>
            <a:r>
              <a:rPr lang="pl-PL" i="0" dirty="0">
                <a:latin typeface="+mn-lt"/>
              </a:rPr>
              <a:t> Stawił się więc pierwszy i rzekł: „Panie, twoja mina przysporzyła dziesięć min”.(</a:t>
            </a:r>
            <a:r>
              <a:rPr lang="mr-IN" i="0" dirty="0">
                <a:latin typeface="+mn-lt"/>
              </a:rPr>
              <a:t>…</a:t>
            </a:r>
            <a:r>
              <a:rPr lang="pl-PL" i="0" dirty="0">
                <a:latin typeface="+mn-lt"/>
              </a:rPr>
              <a:t>)  </a:t>
            </a:r>
            <a:r>
              <a:rPr lang="pl-PL" i="0" baseline="30000" dirty="0">
                <a:latin typeface="+mn-lt"/>
              </a:rPr>
              <a:t>(24)</a:t>
            </a:r>
            <a:r>
              <a:rPr lang="pl-PL" i="0" dirty="0">
                <a:latin typeface="+mn-lt"/>
              </a:rPr>
              <a:t> Do obecnych zaś rzekł: „Zabierzcie mu minę i dajcie temu, który ma dziesięć min”. (</a:t>
            </a:r>
            <a:r>
              <a:rPr lang="mr-IN" i="0" dirty="0">
                <a:latin typeface="+mn-lt"/>
              </a:rPr>
              <a:t>…</a:t>
            </a:r>
            <a:r>
              <a:rPr lang="pl-PL" i="0" dirty="0">
                <a:latin typeface="+mn-lt"/>
              </a:rPr>
              <a:t>). </a:t>
            </a:r>
            <a:r>
              <a:rPr lang="pl-PL" i="0" baseline="30000" dirty="0">
                <a:latin typeface="+mn-lt"/>
              </a:rPr>
              <a:t>(27)</a:t>
            </a:r>
            <a:r>
              <a:rPr lang="pl-PL" i="0" dirty="0">
                <a:latin typeface="+mn-lt"/>
              </a:rPr>
              <a:t> </a:t>
            </a:r>
            <a:r>
              <a:rPr lang="pl-PL" i="0" u="sng" dirty="0">
                <a:latin typeface="+mn-lt"/>
              </a:rPr>
              <a:t>Tych zaś przeciwników (</a:t>
            </a:r>
            <a:r>
              <a:rPr lang="pl-PL" b="1" i="0" u="sng" dirty="0">
                <a:latin typeface="+mn-lt"/>
              </a:rPr>
              <a:t>nieprzyjaciół</a:t>
            </a:r>
            <a:r>
              <a:rPr lang="pl-PL" i="0" u="sng" dirty="0">
                <a:latin typeface="+mn-lt"/>
              </a:rPr>
              <a:t>) moich, którzy nie chcieli, żebym panował nad nimi, </a:t>
            </a:r>
            <a:r>
              <a:rPr lang="pl-PL" b="1" i="0" u="sng" dirty="0">
                <a:latin typeface="+mn-lt"/>
              </a:rPr>
              <a:t>przyprowadźcie tu i pościnajcie w moich oczach</a:t>
            </a:r>
            <a:r>
              <a:rPr lang="pl-PL" i="0" dirty="0">
                <a:latin typeface="+mn-lt"/>
              </a:rPr>
              <a:t>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89838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19:1nn – co się dzieje w niebie – szaty białe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(1)</a:t>
            </a:r>
            <a:r>
              <a:rPr lang="pl-PL" i="0" dirty="0">
                <a:latin typeface="+mn-lt"/>
              </a:rPr>
              <a:t> Potem usłyszałem jak gdyby głos donośny wielkiego tłumu [ ludzi ] w niebie, mówiący: Alleluja! Zbawienie i chwała, i moc u Boga naszego, </a:t>
            </a:r>
            <a:r>
              <a:rPr lang="pl-PL" i="0" baseline="30000" dirty="0">
                <a:latin typeface="+mn-lt"/>
              </a:rPr>
              <a:t>(2)</a:t>
            </a:r>
            <a:r>
              <a:rPr lang="pl-PL" i="0" dirty="0">
                <a:latin typeface="+mn-lt"/>
              </a:rPr>
              <a:t> bo wyroki Jego prawdziwe są i sprawiedliwe, bo osądził Wielką Nierządnicę, co znieprawiała nierządem swym ziemię, i zażądał od niej poniesienia kary za krew swoich sług. </a:t>
            </a:r>
            <a:r>
              <a:rPr lang="pl-PL" i="0" baseline="30000" dirty="0">
                <a:latin typeface="+mn-lt"/>
              </a:rPr>
              <a:t>(3)</a:t>
            </a:r>
            <a:r>
              <a:rPr lang="pl-PL" i="0" dirty="0">
                <a:latin typeface="+mn-lt"/>
              </a:rPr>
              <a:t> I rzekli powtórnie: </a:t>
            </a:r>
            <a:r>
              <a:rPr lang="pl-PL" i="0" dirty="0" err="1">
                <a:latin typeface="+mn-lt"/>
              </a:rPr>
              <a:t>Alleluja!A</a:t>
            </a:r>
            <a:r>
              <a:rPr lang="pl-PL" i="0" dirty="0">
                <a:latin typeface="+mn-lt"/>
              </a:rPr>
              <a:t> dym jej wznosi się na wieki wieków. </a:t>
            </a:r>
            <a:r>
              <a:rPr lang="pl-PL" i="0" baseline="30000" dirty="0">
                <a:latin typeface="+mn-lt"/>
              </a:rPr>
              <a:t>(4)</a:t>
            </a:r>
            <a:r>
              <a:rPr lang="pl-PL" i="0" dirty="0">
                <a:latin typeface="+mn-lt"/>
              </a:rPr>
              <a:t> A dwudziestu czterech Starców upadło, i cztery Istoty żyjące, i pokłon oddali Bogu zasiadającemu na tronie, mówiąc: Amen! Alleluja! </a:t>
            </a:r>
            <a:r>
              <a:rPr lang="pl-PL" i="0" baseline="30000" dirty="0">
                <a:latin typeface="+mn-lt"/>
              </a:rPr>
              <a:t>(5)</a:t>
            </a:r>
            <a:r>
              <a:rPr lang="pl-PL" i="0" dirty="0">
                <a:latin typeface="+mn-lt"/>
              </a:rPr>
              <a:t> I dobył się głos od tronu, mówiący: Chwalcie Boga naszego, wszyscy Jego słudzy, którzy się Go boicie, mali i wielcy! </a:t>
            </a:r>
            <a:r>
              <a:rPr lang="pl-PL" i="0" baseline="30000" dirty="0">
                <a:latin typeface="+mn-lt"/>
              </a:rPr>
              <a:t>(6)</a:t>
            </a:r>
            <a:r>
              <a:rPr lang="pl-PL" i="0" dirty="0">
                <a:latin typeface="+mn-lt"/>
              </a:rPr>
              <a:t> I usłyszałem jakby głos wielkiego tłumu, i jakby głos mnogich wód, i jakby głos potężnych gromów, które mówiły: Alleluja, bo zakrólował Pan Bóg nasz, Wszechmogący. </a:t>
            </a:r>
            <a:r>
              <a:rPr lang="pl-PL" i="0" baseline="30000" dirty="0">
                <a:latin typeface="+mn-lt"/>
              </a:rPr>
              <a:t>(7)</a:t>
            </a:r>
            <a:r>
              <a:rPr lang="pl-PL" i="0" dirty="0">
                <a:latin typeface="+mn-lt"/>
              </a:rPr>
              <a:t> Weselmy się i radujmy, i oddajmy Mu chwałę, bo nadeszły </a:t>
            </a:r>
            <a:r>
              <a:rPr lang="pl-PL" b="1" i="0" u="sng" dirty="0">
                <a:latin typeface="+mn-lt"/>
              </a:rPr>
              <a:t>Gody (Wesele) Baranka</a:t>
            </a:r>
            <a:r>
              <a:rPr lang="pl-PL" i="0" dirty="0">
                <a:latin typeface="+mn-lt"/>
              </a:rPr>
              <a:t>, </a:t>
            </a:r>
            <a:r>
              <a:rPr lang="pl-PL" i="0" u="sng" dirty="0">
                <a:latin typeface="+mn-lt"/>
              </a:rPr>
              <a:t>a Jego Małżonka się przystroiła, </a:t>
            </a:r>
            <a:r>
              <a:rPr lang="pl-PL" i="0" u="sng" baseline="30000" dirty="0">
                <a:latin typeface="+mn-lt"/>
              </a:rPr>
              <a:t>(8)</a:t>
            </a:r>
            <a:r>
              <a:rPr lang="pl-PL" i="0" u="sng" dirty="0">
                <a:latin typeface="+mn-lt"/>
              </a:rPr>
              <a:t> i dano jej przyoblec bisior lśniący i czysty - </a:t>
            </a:r>
            <a:r>
              <a:rPr lang="pl-PL" b="1" i="0" u="sng" dirty="0">
                <a:latin typeface="+mn-lt"/>
              </a:rPr>
              <a:t>bisior bowiem oznacza czyny sprawiedliwe świętych</a:t>
            </a:r>
            <a:r>
              <a:rPr lang="pl-PL" i="0" u="sng" dirty="0">
                <a:latin typeface="+mn-lt"/>
              </a:rPr>
              <a:t>.</a:t>
            </a:r>
            <a:r>
              <a:rPr lang="pl-PL" i="0" dirty="0">
                <a:latin typeface="+mn-lt"/>
              </a:rPr>
              <a:t> </a:t>
            </a:r>
            <a:r>
              <a:rPr lang="pl-PL" i="0" baseline="30000" dirty="0">
                <a:latin typeface="+mn-lt"/>
              </a:rPr>
              <a:t>(9)</a:t>
            </a:r>
            <a:r>
              <a:rPr lang="pl-PL" i="0" dirty="0">
                <a:latin typeface="+mn-lt"/>
              </a:rPr>
              <a:t> I mówi mi [anioł]: Napisz: Błogosławieni, którzy są wezwani na ucztę Godów Baranka! I mówi mi: To są prawdziwie słowa Boże.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33311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898626" y="1253813"/>
            <a:ext cx="8723695" cy="4351338"/>
          </a:xfrm>
        </p:spPr>
        <p:txBody>
          <a:bodyPr>
            <a:normAutofit/>
          </a:bodyPr>
          <a:lstStyle/>
          <a:p>
            <a:pPr algn="l"/>
            <a:r>
              <a:rPr lang="pl-PL" sz="4000" dirty="0"/>
              <a:t>Lepiej być </a:t>
            </a:r>
            <a:r>
              <a:rPr lang="mr-IN" sz="4000" dirty="0"/>
              <a:t>…</a:t>
            </a:r>
            <a:endParaRPr lang="pl-PL" sz="4000" dirty="0"/>
          </a:p>
          <a:p>
            <a:pPr algn="l"/>
            <a:r>
              <a:rPr lang="pl-PL" sz="4000" dirty="0"/>
              <a:t>	kiepskim sługą</a:t>
            </a:r>
            <a:br>
              <a:rPr lang="pl-PL" sz="4000" dirty="0"/>
            </a:br>
            <a:r>
              <a:rPr lang="pl-PL" sz="4000" dirty="0"/>
              <a:t>	niż zbuntowanym poddanym.</a:t>
            </a:r>
          </a:p>
          <a:p>
            <a:pPr algn="l"/>
            <a:r>
              <a:rPr lang="pl-PL" sz="4000" dirty="0"/>
              <a:t>Ale najlepiej być dobrym sługą.</a:t>
            </a:r>
          </a:p>
        </p:txBody>
      </p:sp>
    </p:spTree>
    <p:extLst>
      <p:ext uri="{BB962C8B-B14F-4D97-AF65-F5344CB8AC3E}">
        <p14:creationId xmlns:p14="http://schemas.microsoft.com/office/powerpoint/2010/main" val="1377571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dirty="0"/>
              <a:t>Ja w czasie, </a:t>
            </a:r>
            <a:br>
              <a:rPr lang="pl-PL" dirty="0"/>
            </a:br>
            <a:r>
              <a:rPr lang="pl-PL" dirty="0"/>
              <a:t>		czyli </a:t>
            </a:r>
            <a:r>
              <a:rPr lang="pl-PL"/>
              <a:t>moje spotkanie z </a:t>
            </a:r>
            <a:r>
              <a:rPr lang="pl-PL" dirty="0"/>
              <a:t>czasem (gr. </a:t>
            </a:r>
            <a:r>
              <a:rPr lang="el-GR" dirty="0"/>
              <a:t>χρόνος</a:t>
            </a:r>
            <a:r>
              <a:rPr lang="pl-PL" dirty="0"/>
              <a:t>)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470454" y="2513339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74974" y="2126315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przeszłość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328461" y="2197599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328461" y="2513339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4460787" y="4166229"/>
            <a:ext cx="744104" cy="1208960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101168" y="2126315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przyszłość</a:t>
            </a:r>
          </a:p>
        </p:txBody>
      </p:sp>
      <p:sp>
        <p:nvSpPr>
          <p:cNvPr id="20" name="Romb 19"/>
          <p:cNvSpPr/>
          <p:nvPr/>
        </p:nvSpPr>
        <p:spPr bwMode="auto">
          <a:xfrm>
            <a:off x="5170186" y="3090095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094572" y="5892794"/>
            <a:ext cx="6697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Dziś, teraz, już, właśnie,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23" name="pole tekstowe 59"/>
          <p:cNvSpPr txBox="1">
            <a:spLocks noChangeArrowheads="1"/>
          </p:cNvSpPr>
          <p:nvPr/>
        </p:nvSpPr>
        <p:spPr bwMode="auto">
          <a:xfrm>
            <a:off x="536352" y="4456112"/>
            <a:ext cx="35908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/>
              <a:t>Wczoraj, kiedyś, rok temu, dawno, było minęło, </a:t>
            </a:r>
            <a:r>
              <a:rPr lang="mr-IN" altLang="x-none" sz="2000" i="1" dirty="0"/>
              <a:t>…</a:t>
            </a:r>
            <a:endParaRPr lang="pl-PL" altLang="x-none" sz="2000" i="1" dirty="0"/>
          </a:p>
        </p:txBody>
      </p:sp>
      <p:sp>
        <p:nvSpPr>
          <p:cNvPr id="24" name="pole tekstowe 59"/>
          <p:cNvSpPr txBox="1">
            <a:spLocks noChangeArrowheads="1"/>
          </p:cNvSpPr>
          <p:nvPr/>
        </p:nvSpPr>
        <p:spPr bwMode="auto">
          <a:xfrm>
            <a:off x="5867693" y="4506145"/>
            <a:ext cx="51792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/>
              <a:t>Jutro, za rok, w przyszły wtorek, kiedyś, mam nadzieję, zobaczymy, </a:t>
            </a:r>
            <a:r>
              <a:rPr lang="mr-IN" altLang="x-none" sz="2000" i="1" dirty="0"/>
              <a:t>…</a:t>
            </a:r>
            <a:endParaRPr lang="pl-PL" altLang="x-none" sz="2000" i="1" dirty="0"/>
          </a:p>
        </p:txBody>
      </p:sp>
    </p:spTree>
    <p:extLst>
      <p:ext uri="{BB962C8B-B14F-4D97-AF65-F5344CB8AC3E}">
        <p14:creationId xmlns:p14="http://schemas.microsoft.com/office/powerpoint/2010/main" val="14268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9" grpId="0"/>
      <p:bldP spid="20" grpId="0" animBg="1"/>
      <p:bldP spid="22" grpId="0"/>
      <p:bldP spid="23" grpId="0"/>
      <p:bldP spid="2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19:1nn – co się dzieje w niebie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(1)</a:t>
            </a:r>
            <a:r>
              <a:rPr lang="pl-PL" i="0" dirty="0">
                <a:latin typeface="+mn-lt"/>
              </a:rPr>
              <a:t> Potem usłyszałem jak gdyby głos donośny </a:t>
            </a:r>
            <a:r>
              <a:rPr lang="pl-PL" b="1" i="0" dirty="0">
                <a:latin typeface="+mn-lt"/>
              </a:rPr>
              <a:t>wielkiego tłumu [ ludzi ]</a:t>
            </a:r>
            <a:r>
              <a:rPr lang="pl-PL" i="0" dirty="0">
                <a:latin typeface="+mn-lt"/>
              </a:rPr>
              <a:t> w niebie, mówiący: Alleluja! Zbawienie i chwała, i moc u Boga naszego, </a:t>
            </a:r>
            <a:r>
              <a:rPr lang="pl-PL" i="0" baseline="30000" dirty="0">
                <a:latin typeface="+mn-lt"/>
              </a:rPr>
              <a:t>(2)</a:t>
            </a:r>
            <a:r>
              <a:rPr lang="pl-PL" i="0" dirty="0">
                <a:latin typeface="+mn-lt"/>
              </a:rPr>
              <a:t> bo wyroki Jego prawdziwe są i sprawiedliwe, bo osądził Wielką Nierządnicę, co znieprawiała nierządem swym ziemię, i zażądał od niej poniesienia kary za krew swoich sług. </a:t>
            </a:r>
            <a:r>
              <a:rPr lang="pl-PL" i="0" baseline="30000" dirty="0">
                <a:latin typeface="+mn-lt"/>
              </a:rPr>
              <a:t>(3)</a:t>
            </a:r>
            <a:r>
              <a:rPr lang="pl-PL" i="0" dirty="0">
                <a:latin typeface="+mn-lt"/>
              </a:rPr>
              <a:t> I rzekli powtórnie: </a:t>
            </a:r>
            <a:r>
              <a:rPr lang="pl-PL" i="0" dirty="0" err="1">
                <a:latin typeface="+mn-lt"/>
              </a:rPr>
              <a:t>Alleluja!A</a:t>
            </a:r>
            <a:r>
              <a:rPr lang="pl-PL" i="0" dirty="0">
                <a:latin typeface="+mn-lt"/>
              </a:rPr>
              <a:t> dym jej wznosi się na wieki wieków. </a:t>
            </a:r>
            <a:r>
              <a:rPr lang="pl-PL" i="0" baseline="30000" dirty="0">
                <a:latin typeface="+mn-lt"/>
              </a:rPr>
              <a:t>(4)</a:t>
            </a:r>
            <a:r>
              <a:rPr lang="pl-PL" i="0" dirty="0">
                <a:latin typeface="+mn-lt"/>
              </a:rPr>
              <a:t> A dwudziestu czterech Starców upadło, i cztery Istoty żyjące, i pokłon oddali Bogu zasiadającemu na tronie, mówiąc: Amen! Alleluja! </a:t>
            </a:r>
            <a:r>
              <a:rPr lang="pl-PL" i="0" baseline="30000" dirty="0">
                <a:latin typeface="+mn-lt"/>
              </a:rPr>
              <a:t>(5)</a:t>
            </a:r>
            <a:r>
              <a:rPr lang="pl-PL" i="0" dirty="0">
                <a:latin typeface="+mn-lt"/>
              </a:rPr>
              <a:t> I dobył się głos od tronu, mówiący: Chwalcie Boga naszego, wszyscy Jego słudzy, którzy się Go boicie, mali i wielcy! </a:t>
            </a:r>
            <a:r>
              <a:rPr lang="pl-PL" i="0" baseline="30000" dirty="0">
                <a:latin typeface="+mn-lt"/>
              </a:rPr>
              <a:t>(6)</a:t>
            </a:r>
            <a:r>
              <a:rPr lang="pl-PL" i="0" dirty="0">
                <a:latin typeface="+mn-lt"/>
              </a:rPr>
              <a:t> I usłyszałem jakby głos wielkiego tłumu, i jakby głos mnogich wód, i jakby głos potężnych gromów, które mówiły: Alleluja, bo zakrólował Pan Bóg nasz, Wszechmogący. </a:t>
            </a:r>
            <a:r>
              <a:rPr lang="pl-PL" i="0" baseline="30000" dirty="0">
                <a:latin typeface="+mn-lt"/>
              </a:rPr>
              <a:t>(7)</a:t>
            </a:r>
            <a:r>
              <a:rPr lang="pl-PL" i="0" dirty="0">
                <a:latin typeface="+mn-lt"/>
              </a:rPr>
              <a:t> Weselmy się i radujmy, i oddajmy Mu chwałę, bo nadeszły </a:t>
            </a:r>
            <a:r>
              <a:rPr lang="pl-PL" b="1" i="0" u="sng" dirty="0">
                <a:latin typeface="+mn-lt"/>
              </a:rPr>
              <a:t>Gody (Wesele) Baranka</a:t>
            </a:r>
            <a:r>
              <a:rPr lang="pl-PL" i="0" dirty="0">
                <a:latin typeface="+mn-lt"/>
              </a:rPr>
              <a:t>, a Jego Małżonka się przystroiła, </a:t>
            </a:r>
            <a:r>
              <a:rPr lang="pl-PL" i="0" baseline="30000" dirty="0">
                <a:latin typeface="+mn-lt"/>
              </a:rPr>
              <a:t>(8)</a:t>
            </a:r>
            <a:r>
              <a:rPr lang="pl-PL" i="0" dirty="0">
                <a:latin typeface="+mn-lt"/>
              </a:rPr>
              <a:t> i dano jej przyoblec bisior lśniący i czysty - bisior bowiem oznacza czyny sprawiedliwe świętych. </a:t>
            </a:r>
            <a:r>
              <a:rPr lang="pl-PL" i="0" baseline="30000" dirty="0">
                <a:latin typeface="+mn-lt"/>
              </a:rPr>
              <a:t>(9)</a:t>
            </a:r>
            <a:r>
              <a:rPr lang="pl-PL" i="0" dirty="0">
                <a:latin typeface="+mn-lt"/>
              </a:rPr>
              <a:t> I mówi mi [anioł]: Napisz: Błogosławieni, którzy są wezwani na ucztę Godów Baranka! I mówi mi: To są prawdziwie słowa Boże.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197802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#4. Wesela Baranka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50" name="Łącznik prosty ze strzałką 49"/>
          <p:cNvCxnSpPr/>
          <p:nvPr/>
        </p:nvCxnSpPr>
        <p:spPr>
          <a:xfrm flipV="1">
            <a:off x="6048376" y="2716306"/>
            <a:ext cx="709893" cy="284789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5" name="pole tekstowe 59"/>
          <p:cNvSpPr txBox="1">
            <a:spLocks noChangeArrowheads="1"/>
          </p:cNvSpPr>
          <p:nvPr/>
        </p:nvSpPr>
        <p:spPr bwMode="auto">
          <a:xfrm>
            <a:off x="390447" y="5102537"/>
            <a:ext cx="59008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19.7 Cieszmy się! Weselmy! Oddajmy Mu chwałę! Bo nadeszło wesele Baranka! Jego Małżonka — gotowa! Pozwolono jej przywdziać czysty, lśniący bisior.</a:t>
            </a:r>
          </a:p>
        </p:txBody>
      </p:sp>
      <p:sp>
        <p:nvSpPr>
          <p:cNvPr id="46" name="pole tekstowe 59"/>
          <p:cNvSpPr txBox="1">
            <a:spLocks noChangeArrowheads="1"/>
          </p:cNvSpPr>
          <p:nvPr/>
        </p:nvSpPr>
        <p:spPr bwMode="auto">
          <a:xfrm>
            <a:off x="5128781" y="6132228"/>
            <a:ext cx="44141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19.8 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 a bisior to sprawiedliwe uczynki świętych.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467160271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Dz</a:t>
            </a:r>
            <a:r>
              <a:rPr lang="pl-PL" dirty="0"/>
              <a:t> 1:8nn ?– Jezus powróci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…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652317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Zach 14:…. – Jezus powraca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…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266519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19:11 – Jezus powraca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(11)</a:t>
            </a:r>
            <a:r>
              <a:rPr lang="pl-PL" i="0" dirty="0">
                <a:latin typeface="+mn-lt"/>
              </a:rPr>
              <a:t> Potem ujrzałem niebo otwarte: a oto biały koń, a Ten, co na nim siedzi, zwany Wiernym i Prawdziwym, oto sprawiedliwie sądzi i walczy. </a:t>
            </a:r>
            <a:r>
              <a:rPr lang="pl-PL" i="0" baseline="30000" dirty="0">
                <a:latin typeface="+mn-lt"/>
              </a:rPr>
              <a:t>(12)</a:t>
            </a:r>
            <a:r>
              <a:rPr lang="pl-PL" i="0" dirty="0">
                <a:latin typeface="+mn-lt"/>
              </a:rPr>
              <a:t> Oczy Jego jak płomień ognia, a na Jego głowie wiele diademów. Ma wypisane imię, którego nikt nie zna prócz Niego.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Odziany jest w szatę we krwi skąpaną, a nazwano Go imieniem Słowo Boga.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(14)</a:t>
            </a:r>
            <a:r>
              <a:rPr lang="pl-PL" i="0" dirty="0">
                <a:latin typeface="+mn-lt"/>
              </a:rPr>
              <a:t> A wojska, które są w niebie, towarzyszyły Mu na białych koniach - </a:t>
            </a:r>
            <a:r>
              <a:rPr lang="pl-PL" i="0" u="sng" dirty="0">
                <a:latin typeface="+mn-lt"/>
              </a:rPr>
              <a:t>wszyscy odziani w </a:t>
            </a:r>
            <a:r>
              <a:rPr lang="pl-PL" b="1" i="0" u="sng" dirty="0">
                <a:latin typeface="+mn-lt"/>
              </a:rPr>
              <a:t>biały, czysty bisior</a:t>
            </a:r>
            <a:r>
              <a:rPr lang="pl-PL" i="0" dirty="0">
                <a:latin typeface="+mn-lt"/>
              </a:rPr>
              <a:t>.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A z Jego ust wychodzi ostry miecz, by nim uderzyć narody: On będzie je pasał rózgą żelazną i On udeptuje tłocznię wina zapalczywości gniewu Boga wszechmogącego. </a:t>
            </a:r>
            <a:r>
              <a:rPr lang="pl-PL" i="0" baseline="30000" dirty="0">
                <a:latin typeface="+mn-lt"/>
              </a:rPr>
              <a:t>(16)</a:t>
            </a:r>
            <a:r>
              <a:rPr lang="pl-PL" i="0" dirty="0">
                <a:latin typeface="+mn-lt"/>
              </a:rPr>
              <a:t> A na szacie i na biodrze swym ma wypisane imię: KRÓL KRÓLÓW I PAN PANÓW.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(17)</a:t>
            </a:r>
            <a:r>
              <a:rPr lang="pl-PL" i="0" dirty="0">
                <a:latin typeface="+mn-lt"/>
              </a:rPr>
              <a:t> I ujrzałem innego anioła stojącego w słońcu: i zawołał on głosem donośnym do wszystkich ptaków lecących środkiem nieba: Pójdźcie, zgromadźcie się na wielką ucztę Boga, </a:t>
            </a:r>
            <a:r>
              <a:rPr lang="pl-PL" i="0" baseline="30000" dirty="0">
                <a:latin typeface="+mn-lt"/>
              </a:rPr>
              <a:t>(18)</a:t>
            </a:r>
            <a:r>
              <a:rPr lang="pl-PL" i="0" dirty="0">
                <a:latin typeface="+mn-lt"/>
              </a:rPr>
              <a:t> aby pożreć trupy królów, trupy wodzów i trupy mocarzy, trupy koni i tych, co ich dosiadają, trupy wszystkich - wolnych i niewolników, małych i wielkich! </a:t>
            </a:r>
            <a:r>
              <a:rPr lang="pl-PL" i="0" baseline="30000" dirty="0">
                <a:latin typeface="+mn-lt"/>
              </a:rPr>
              <a:t>(19)</a:t>
            </a:r>
            <a:r>
              <a:rPr lang="pl-PL" i="0" dirty="0">
                <a:latin typeface="+mn-lt"/>
              </a:rPr>
              <a:t> I ujrzałem Bestię i królów ziemi, i wojska ich zebrane po to, by stoczyły bój z Siedzącym na koniu i z Jego wojskiem.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(20)</a:t>
            </a:r>
            <a:r>
              <a:rPr lang="pl-PL" i="0" dirty="0">
                <a:latin typeface="+mn-lt"/>
              </a:rPr>
              <a:t> I pochwycono Bestię, a z nią Fałszywego Proroka, co czynił wobec niej znaki, którymi zwiódł tych, co wzięli znamię Bestii i oddawali pokłon jej obrazowi. Oboje żywcem wrzuceni zostali do ognistego jeziora, gorejącego siarką. </a:t>
            </a:r>
            <a:r>
              <a:rPr lang="pl-PL" i="0" baseline="30000" dirty="0">
                <a:latin typeface="+mn-lt"/>
              </a:rPr>
              <a:t>(21)</a:t>
            </a:r>
            <a:r>
              <a:rPr lang="pl-PL" i="0" dirty="0">
                <a:latin typeface="+mn-lt"/>
              </a:rPr>
              <a:t> A inni zostali zabici mieczem Siedzącego na koniu, mieczem, który wyszedł z ust Jego. Wszystkie zaś ptaki najadły się ciał ich do syta.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200129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#5. Powrót na ziemię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50" name="Łącznik prosty ze strzałką 49"/>
          <p:cNvCxnSpPr/>
          <p:nvPr/>
        </p:nvCxnSpPr>
        <p:spPr>
          <a:xfrm flipV="1">
            <a:off x="5645152" y="3832227"/>
            <a:ext cx="1422399" cy="196015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8" name="pole tekstowe 59"/>
          <p:cNvSpPr txBox="1">
            <a:spLocks noChangeArrowheads="1"/>
          </p:cNvSpPr>
          <p:nvPr/>
        </p:nvSpPr>
        <p:spPr bwMode="auto">
          <a:xfrm>
            <a:off x="6335852" y="5544143"/>
            <a:ext cx="42862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b="1" dirty="0"/>
              <a:t>Bardzo stara pieśń: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/>
              <a:t>Oto Pan Bóg przyjdzie, </a:t>
            </a:r>
            <a:br>
              <a:rPr lang="pl-PL" altLang="x-none" sz="1400" i="1" dirty="0"/>
            </a:br>
            <a:r>
              <a:rPr lang="pl-PL" altLang="x-none" sz="1400" i="1" dirty="0"/>
              <a:t>z rzeszą świętych </a:t>
            </a:r>
            <a:r>
              <a:rPr lang="pl-PL" altLang="x-none" sz="1400" i="1" dirty="0" err="1"/>
              <a:t>k’nam</a:t>
            </a:r>
            <a:r>
              <a:rPr lang="pl-PL" altLang="x-none" sz="1400" i="1" dirty="0"/>
              <a:t> przybędzie.</a:t>
            </a:r>
            <a:br>
              <a:rPr lang="pl-PL" altLang="x-none" sz="1400" i="1" dirty="0"/>
            </a:br>
            <a:r>
              <a:rPr lang="pl-PL" altLang="x-none" sz="1400" i="1" dirty="0"/>
              <a:t>Wielka radość w dzień ów będzie,</a:t>
            </a:r>
            <a:br>
              <a:rPr lang="pl-PL" altLang="x-none" sz="1400" i="1" dirty="0"/>
            </a:br>
            <a:r>
              <a:rPr lang="pl-PL" altLang="x-none" sz="1400" i="1" dirty="0"/>
              <a:t>Alleluja!</a:t>
            </a:r>
          </a:p>
        </p:txBody>
      </p:sp>
      <p:sp>
        <p:nvSpPr>
          <p:cNvPr id="54" name="pole tekstowe 59"/>
          <p:cNvSpPr txBox="1">
            <a:spLocks noChangeArrowheads="1"/>
          </p:cNvSpPr>
          <p:nvPr/>
        </p:nvSpPr>
        <p:spPr bwMode="auto">
          <a:xfrm>
            <a:off x="524435" y="4741902"/>
            <a:ext cx="533862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19.11-14 Zobaczyłem otwarte niebo, a na białym koniu siedział Ten, którego imię brzmi Wierny i Prawdziwy. Ubrany był w szatę skąpaną we krwi a na imię miał: Słowo Boga.</a:t>
            </a:r>
            <a:br>
              <a:rPr lang="pl-PL" altLang="x-none" sz="1800" i="1" dirty="0">
                <a:solidFill>
                  <a:srgbClr val="FF0000"/>
                </a:solidFill>
              </a:rPr>
            </a:br>
            <a:r>
              <a:rPr lang="pl-PL" altLang="x-none" sz="1800" i="1" dirty="0">
                <a:solidFill>
                  <a:srgbClr val="FF0000"/>
                </a:solidFill>
              </a:rPr>
              <a:t>Podążały za Nim zastępy nieba — na białych koniach, ubrane w czysty, biały bisior.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622857963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#6. </a:t>
            </a:r>
            <a:r>
              <a:rPr lang="pl-PL" altLang="pl-PL" dirty="0" err="1"/>
              <a:t>Współkrólowanie</a:t>
            </a:r>
            <a:r>
              <a:rPr lang="pl-PL" altLang="pl-PL" dirty="0"/>
              <a:t> w Królestwie Mesjasza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cxnSp>
        <p:nvCxnSpPr>
          <p:cNvPr id="55" name="Łącznik prosty ze strzałką 54"/>
          <p:cNvCxnSpPr/>
          <p:nvPr/>
        </p:nvCxnSpPr>
        <p:spPr>
          <a:xfrm flipV="1">
            <a:off x="6083498" y="3805724"/>
            <a:ext cx="1422399" cy="196015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ole tekstowe 59"/>
          <p:cNvSpPr txBox="1">
            <a:spLocks noChangeArrowheads="1"/>
          </p:cNvSpPr>
          <p:nvPr/>
        </p:nvSpPr>
        <p:spPr bwMode="auto">
          <a:xfrm>
            <a:off x="6048376" y="6047602"/>
            <a:ext cx="4286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FF0000"/>
                </a:solidFill>
              </a:rPr>
              <a:t>Mt 5:5 - Błogosławieni cisi, ponieważ oni </a:t>
            </a:r>
            <a:r>
              <a:rPr lang="pl-PL" altLang="x-none" sz="1800" b="1" i="1" dirty="0">
                <a:solidFill>
                  <a:srgbClr val="FF0000"/>
                </a:solidFill>
              </a:rPr>
              <a:t>odziedziczą ziemię</a:t>
            </a:r>
            <a:r>
              <a:rPr lang="pl-PL" altLang="x-none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4" name="pole tekstowe 59"/>
          <p:cNvSpPr txBox="1">
            <a:spLocks noChangeArrowheads="1"/>
          </p:cNvSpPr>
          <p:nvPr/>
        </p:nvSpPr>
        <p:spPr bwMode="auto">
          <a:xfrm>
            <a:off x="261389" y="5127625"/>
            <a:ext cx="56724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20:6 </a:t>
            </a:r>
            <a:r>
              <a:rPr lang="pl-PL" altLang="x-none" sz="1800" i="1" dirty="0" err="1">
                <a:solidFill>
                  <a:srgbClr val="FF0000"/>
                </a:solidFill>
              </a:rPr>
              <a:t>Błogosławienii</a:t>
            </a:r>
            <a:r>
              <a:rPr lang="pl-PL" altLang="x-none" sz="1800" i="1" dirty="0">
                <a:solidFill>
                  <a:srgbClr val="FF0000"/>
                </a:solidFill>
              </a:rPr>
              <a:t> święci są ci, którzy mają udział w pierwszym zmartwychwstaniu. (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) będą kapłanami Boga i Chrystusa i będą z nim </a:t>
            </a:r>
            <a:r>
              <a:rPr lang="pl-PL" altLang="x-none" sz="1800" b="1" i="1" u="sng" dirty="0">
                <a:solidFill>
                  <a:srgbClr val="FF0000"/>
                </a:solidFill>
              </a:rPr>
              <a:t>królować</a:t>
            </a:r>
            <a:r>
              <a:rPr lang="pl-PL" altLang="x-none" sz="1800" i="1" dirty="0">
                <a:solidFill>
                  <a:srgbClr val="FF0000"/>
                </a:solidFill>
              </a:rPr>
              <a:t> tysiąc lat.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183983594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#7. Nowe Niebo i Nowa Ziemia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3" name="pole tekstowe 59"/>
          <p:cNvSpPr txBox="1">
            <a:spLocks noChangeArrowheads="1"/>
          </p:cNvSpPr>
          <p:nvPr/>
        </p:nvSpPr>
        <p:spPr bwMode="auto">
          <a:xfrm>
            <a:off x="524435" y="5127625"/>
            <a:ext cx="644310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21:1-3 Potem zobaczyłem nowe niebo i nową ziemię. Pierwsze niebo bowiem i pierwsza ziemia przeminęły i nie było już morza.(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) Oto przybytek Boga jest z ludźmi i będzie mieszkał z nimi. Oni będą jego ludem, a sam Bóg będzie z nimi i będzie ich Bogiem.</a:t>
            </a:r>
          </a:p>
        </p:txBody>
      </p:sp>
      <p:cxnSp>
        <p:nvCxnSpPr>
          <p:cNvPr id="55" name="Łącznik prosty ze strzałką 54"/>
          <p:cNvCxnSpPr/>
          <p:nvPr/>
        </p:nvCxnSpPr>
        <p:spPr>
          <a:xfrm flipV="1">
            <a:off x="5573713" y="3410269"/>
            <a:ext cx="3256795" cy="1546722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20165541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Podsumowanie: Siedem wydarzeń </a:t>
            </a:r>
            <a:br>
              <a:rPr lang="pl-PL" altLang="pl-PL" dirty="0"/>
            </a:br>
            <a:r>
              <a:rPr lang="pl-PL" altLang="pl-PL" dirty="0"/>
              <a:t>zaplanowanych w życiu ucznia Jezusa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Oval 27"/>
          <p:cNvSpPr>
            <a:spLocks noChangeArrowheads="1"/>
          </p:cNvSpPr>
          <p:nvPr/>
        </p:nvSpPr>
        <p:spPr bwMode="auto">
          <a:xfrm>
            <a:off x="5995798" y="287258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3</a:t>
            </a:r>
          </a:p>
        </p:txBody>
      </p:sp>
      <p:sp>
        <p:nvSpPr>
          <p:cNvPr id="54" name="Oval 28"/>
          <p:cNvSpPr>
            <a:spLocks noChangeArrowheads="1"/>
          </p:cNvSpPr>
          <p:nvPr/>
        </p:nvSpPr>
        <p:spPr bwMode="auto">
          <a:xfrm>
            <a:off x="6721476" y="2276475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4</a:t>
            </a:r>
          </a:p>
        </p:txBody>
      </p:sp>
      <p:sp>
        <p:nvSpPr>
          <p:cNvPr id="55" name="Oval 29"/>
          <p:cNvSpPr>
            <a:spLocks noChangeArrowheads="1"/>
          </p:cNvSpPr>
          <p:nvPr/>
        </p:nvSpPr>
        <p:spPr bwMode="auto">
          <a:xfrm>
            <a:off x="8887639" y="313444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7</a:t>
            </a:r>
          </a:p>
        </p:txBody>
      </p:sp>
      <p:sp>
        <p:nvSpPr>
          <p:cNvPr id="56" name="Oval 30"/>
          <p:cNvSpPr>
            <a:spLocks noChangeArrowheads="1"/>
          </p:cNvSpPr>
          <p:nvPr/>
        </p:nvSpPr>
        <p:spPr bwMode="auto">
          <a:xfrm>
            <a:off x="6967078" y="27615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5</a:t>
            </a:r>
          </a:p>
        </p:txBody>
      </p:sp>
      <p:sp>
        <p:nvSpPr>
          <p:cNvPr id="57" name="Oval 27"/>
          <p:cNvSpPr>
            <a:spLocks noChangeArrowheads="1"/>
          </p:cNvSpPr>
          <p:nvPr/>
        </p:nvSpPr>
        <p:spPr bwMode="auto">
          <a:xfrm>
            <a:off x="5833004" y="3196434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2</a:t>
            </a:r>
          </a:p>
        </p:txBody>
      </p: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4784056" y="411480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1</a:t>
            </a:r>
          </a:p>
        </p:txBody>
      </p:sp>
      <p:sp>
        <p:nvSpPr>
          <p:cNvPr id="59" name="Oval 29"/>
          <p:cNvSpPr>
            <a:spLocks noChangeArrowheads="1"/>
          </p:cNvSpPr>
          <p:nvPr/>
        </p:nvSpPr>
        <p:spPr bwMode="auto">
          <a:xfrm>
            <a:off x="7689931" y="374346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6</a:t>
            </a:r>
          </a:p>
        </p:txBody>
      </p:sp>
      <p:sp>
        <p:nvSpPr>
          <p:cNvPr id="60" name="Symbol zastępczy zawartości 2"/>
          <p:cNvSpPr txBox="1">
            <a:spLocks/>
          </p:cNvSpPr>
          <p:nvPr/>
        </p:nvSpPr>
        <p:spPr bwMode="auto">
          <a:xfrm>
            <a:off x="139958" y="4649940"/>
            <a:ext cx="7886700" cy="203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pl-PL" altLang="x-none" sz="1800" dirty="0"/>
              <a:t>#0. Nowe narodzenie (ale to już było).</a:t>
            </a:r>
            <a:br>
              <a:rPr lang="pl-PL" altLang="x-none" sz="1800" dirty="0"/>
            </a:br>
            <a:r>
              <a:rPr lang="pl-PL" altLang="x-none" sz="1800" dirty="0"/>
              <a:t>#1. Śmierć, bo raczej umrę.</a:t>
            </a:r>
            <a:br>
              <a:rPr lang="pl-PL" altLang="x-none" sz="1800" dirty="0"/>
            </a:br>
            <a:r>
              <a:rPr lang="pl-PL" altLang="x-none" sz="1800" dirty="0"/>
              <a:t>#2. W nowym ciele moje zmartwychwstanie.</a:t>
            </a:r>
            <a:br>
              <a:rPr lang="pl-PL" altLang="x-none" sz="1800" dirty="0"/>
            </a:br>
            <a:r>
              <a:rPr lang="pl-PL" altLang="x-none" sz="1800" dirty="0"/>
              <a:t>#3. Rozliczenie służby przed Trybunałem Pana Jezusa.</a:t>
            </a:r>
            <a:br>
              <a:rPr lang="pl-PL" altLang="x-none" sz="1800" dirty="0"/>
            </a:br>
            <a:r>
              <a:rPr lang="pl-PL" altLang="x-none" sz="1800" dirty="0"/>
              <a:t>#4. Wesele Baranka, bo jestem zaproszony.</a:t>
            </a:r>
            <a:br>
              <a:rPr lang="pl-PL" altLang="x-none" sz="1800" dirty="0"/>
            </a:br>
            <a:r>
              <a:rPr lang="pl-PL" altLang="x-none" sz="1800" dirty="0"/>
              <a:t>#5. Powrót z Jezusem na ziemię.</a:t>
            </a:r>
            <a:br>
              <a:rPr lang="pl-PL" altLang="x-none" sz="1800" dirty="0"/>
            </a:br>
            <a:r>
              <a:rPr lang="pl-PL" altLang="x-none" sz="1800" dirty="0"/>
              <a:t>#6. Objęcie dziedzictwa i z Królem królowanie.</a:t>
            </a:r>
            <a:br>
              <a:rPr lang="pl-PL" altLang="x-none" sz="1800" dirty="0"/>
            </a:br>
            <a:r>
              <a:rPr lang="pl-PL" altLang="x-none" sz="1800" dirty="0"/>
              <a:t>#7. Pojawienie się Nowego Nieba i Nowej Ziemi.</a:t>
            </a:r>
          </a:p>
        </p:txBody>
      </p:sp>
      <p:sp>
        <p:nvSpPr>
          <p:cNvPr id="61" name="Oval 27"/>
          <p:cNvSpPr>
            <a:spLocks noChangeArrowheads="1"/>
          </p:cNvSpPr>
          <p:nvPr/>
        </p:nvSpPr>
        <p:spPr bwMode="auto">
          <a:xfrm>
            <a:off x="4062401" y="356795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0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82359" y="1604270"/>
            <a:ext cx="2348229" cy="738664"/>
            <a:chOff x="7463325" y="5925416"/>
            <a:chExt cx="2348229" cy="738664"/>
          </a:xfrm>
        </p:grpSpPr>
        <p:grpSp>
          <p:nvGrpSpPr>
            <p:cNvPr id="4" name="Grupa 3"/>
            <p:cNvGrpSpPr/>
            <p:nvPr/>
          </p:nvGrpSpPr>
          <p:grpSpPr>
            <a:xfrm>
              <a:off x="9157299" y="6223810"/>
              <a:ext cx="654255" cy="348563"/>
              <a:chOff x="9157299" y="6223810"/>
              <a:chExt cx="654255" cy="348563"/>
            </a:xfrm>
          </p:grpSpPr>
          <p:sp>
            <p:nvSpPr>
              <p:cNvPr id="64" name="Line 6"/>
              <p:cNvSpPr>
                <a:spLocks noChangeShapeType="1"/>
              </p:cNvSpPr>
              <p:nvPr/>
            </p:nvSpPr>
            <p:spPr bwMode="auto">
              <a:xfrm>
                <a:off x="9157299" y="6572372"/>
                <a:ext cx="654255" cy="1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6" name="Line 6"/>
              <p:cNvSpPr>
                <a:spLocks noChangeShapeType="1"/>
              </p:cNvSpPr>
              <p:nvPr/>
            </p:nvSpPr>
            <p:spPr bwMode="auto">
              <a:xfrm flipV="1">
                <a:off x="9157299" y="6399418"/>
                <a:ext cx="654255" cy="2654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 flipV="1">
                <a:off x="9157299" y="6223810"/>
                <a:ext cx="654255" cy="5309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pl-PL" sz="1200">
                  <a:latin typeface="Arial" charset="0"/>
                </a:endParaRPr>
              </a:p>
            </p:txBody>
          </p:sp>
        </p:grpSp>
        <p:sp>
          <p:nvSpPr>
            <p:cNvPr id="69" name="pole tekstowe 1"/>
            <p:cNvSpPr txBox="1">
              <a:spLocks noChangeArrowheads="1"/>
            </p:cNvSpPr>
            <p:nvPr/>
          </p:nvSpPr>
          <p:spPr bwMode="auto">
            <a:xfrm>
              <a:off x="7463325" y="5925416"/>
              <a:ext cx="181814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1767315008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Koniec?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4949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Zasadnicze pytania człowieka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/>
              <a:t>Skąd pochodzę?</a:t>
            </a:r>
          </a:p>
          <a:p>
            <a:pPr marL="514350" indent="-514350">
              <a:buFont typeface="+mj-lt"/>
              <a:buAutoNum type="arabicPeriod"/>
            </a:pPr>
            <a:r>
              <a:rPr lang="pl-PL"/>
              <a:t>Kim jestem?</a:t>
            </a:r>
          </a:p>
          <a:p>
            <a:pPr marL="514350" indent="-514350">
              <a:buFont typeface="+mj-lt"/>
              <a:buAutoNum type="arabicPeriod"/>
            </a:pPr>
            <a:r>
              <a:rPr lang="pl-PL"/>
              <a:t>Dokąd zmierzam?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06292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#4.</a:t>
            </a:r>
            <a:br>
              <a:rPr lang="pl-PL" dirty="0"/>
            </a:br>
            <a:r>
              <a:rPr lang="pl-PL" dirty="0"/>
              <a:t>Pytania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515728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Pytania: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23283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22900</TotalTime>
  <Words>7997</Words>
  <Application>Microsoft Macintosh PowerPoint</Application>
  <PresentationFormat>Panoramiczny</PresentationFormat>
  <Paragraphs>732</Paragraphs>
  <Slides>91</Slides>
  <Notes>8</Notes>
  <HiddenSlides>13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91</vt:i4>
      </vt:variant>
    </vt:vector>
  </HeadingPairs>
  <TitlesOfParts>
    <vt:vector size="99" baseType="lpstr">
      <vt:lpstr>Arial</vt:lpstr>
      <vt:lpstr>Calibri</vt:lpstr>
      <vt:lpstr>Mangal</vt:lpstr>
      <vt:lpstr>Monotype Sorts</vt:lpstr>
      <vt:lpstr>Times</vt:lpstr>
      <vt:lpstr>Times New Roman</vt:lpstr>
      <vt:lpstr>Verdana</vt:lpstr>
      <vt:lpstr>Motyw pakietu Office</vt:lpstr>
      <vt:lpstr>Nadzieja ucznia Jezusa,  czyli  co będzie ze mną po śmierci?</vt:lpstr>
      <vt:lpstr>Zapraszam na godzinę 18.oo</vt:lpstr>
      <vt:lpstr>Zasady używania widekonferencji</vt:lpstr>
      <vt:lpstr>Nadzieja uczniów Jezusa</vt:lpstr>
      <vt:lpstr>Gotowość do obrony naszej nadziei</vt:lpstr>
      <vt:lpstr>Plan</vt:lpstr>
      <vt:lpstr>Część #1 Czas, historia i metahistoria</vt:lpstr>
      <vt:lpstr>Ja w czasie,    czyli moje spotkanie z czasem (gr. χρόνος)</vt:lpstr>
      <vt:lpstr>Zasadnicze pytania człowieka</vt:lpstr>
      <vt:lpstr>Notatka z bloga „Luźne przemyślenia W34”</vt:lpstr>
      <vt:lpstr>Niezbędne definicje</vt:lpstr>
      <vt:lpstr>Ja w czasie     </vt:lpstr>
      <vt:lpstr>Zasada przyczynowo skutkowa</vt:lpstr>
      <vt:lpstr>Dawniej stało się … i dlatego dziś …</vt:lpstr>
      <vt:lpstr>Dziś … aby w przyszłości …</vt:lpstr>
      <vt:lpstr>Metahistoria</vt:lpstr>
      <vt:lpstr>Zagłada i odkupienie</vt:lpstr>
      <vt:lpstr>Ja, zagłada i odrodzenie</vt:lpstr>
      <vt:lpstr>Nadzieja uczniów Jezusa</vt:lpstr>
      <vt:lpstr>Analiza wypowiedzi Pana Jezusa z J5:24</vt:lpstr>
      <vt:lpstr>Metahistoria a historia, którą się zajmujemy</vt:lpstr>
      <vt:lpstr>Metahistoria a historia, którą się zajmujemy</vt:lpstr>
      <vt:lpstr>Metahistoria a historia, którą się zajmujemy</vt:lpstr>
      <vt:lpstr>Biblijny plan dziejów a Święta Pana w Kpł23 </vt:lpstr>
      <vt:lpstr>Biblijny plan dziejów a Święta Pana w Kpł23 </vt:lpstr>
      <vt:lpstr>Biblijny plan dziejów – część wykonana </vt:lpstr>
      <vt:lpstr>Biblijny plan dziejów – część zaplanowana </vt:lpstr>
      <vt:lpstr>Abstrakt - działania Pana Jezusa na ziemi</vt:lpstr>
      <vt:lpstr>Jezus a życie człowieka (wg Credo)</vt:lpstr>
      <vt:lpstr>Jezus a życie człowieka</vt:lpstr>
      <vt:lpstr>Część #3 Słowo prawdy: Szeroka droga, która prowadzi na zatracenie.</vt:lpstr>
      <vt:lpstr>Życie człowieka</vt:lpstr>
      <vt:lpstr>Człowiek się rodzi i …</vt:lpstr>
      <vt:lpstr>Człowiek się rodzi i żyje</vt:lpstr>
      <vt:lpstr>Konsekwencje grzechu Adama (Gen3:19)</vt:lpstr>
      <vt:lpstr>Człowiek umiera</vt:lpstr>
      <vt:lpstr>Śmierć jest człowiekowi postanowiona (Hebr 9:27)</vt:lpstr>
      <vt:lpstr>Księga Hioba 14:1nn</vt:lpstr>
      <vt:lpstr>Księga Hioba 17:11-19</vt:lpstr>
      <vt:lpstr>Księga Hioba 19:25</vt:lpstr>
      <vt:lpstr>Zejście do szeolu (gr. hades)</vt:lpstr>
      <vt:lpstr>Księga proroka Daniela 12:2</vt:lpstr>
      <vt:lpstr>Wezwanie na sąd</vt:lpstr>
      <vt:lpstr>Śmierć a potem sąd (Heb1 9:27)</vt:lpstr>
      <vt:lpstr>I ujrzałem wielki biały tron,  i zasiadającego na nim…</vt:lpstr>
      <vt:lpstr>Człowiek będzie osądzony wg. swoich czynów.</vt:lpstr>
      <vt:lpstr>A co o tym mówią religie teistyczne?</vt:lpstr>
      <vt:lpstr>Czy obraz Memlinga pokazuje prawdę?</vt:lpstr>
      <vt:lpstr>A inne religie? Systemy panteistyczne coś kręcą!</vt:lpstr>
      <vt:lpstr>Przypomnienie: Szeroka droga, która na zatracenie</vt:lpstr>
      <vt:lpstr>Prezentacja programu PowerPoint</vt:lpstr>
      <vt:lpstr>Prezentacja programu PowerPoint</vt:lpstr>
      <vt:lpstr>Prezentacja programu PowerPoint</vt:lpstr>
      <vt:lpstr>Część #4 Dobra Nowina o przyszłości ucznia Jezusa</vt:lpstr>
      <vt:lpstr>Wydarzenia w których planuję brać udział</vt:lpstr>
      <vt:lpstr>Wydarzenia w których planuję brać udział</vt:lpstr>
      <vt:lpstr>Przypomnienie: Szeroka droga, która prowadzi na zatracenie</vt:lpstr>
      <vt:lpstr>#0. Wąska ścieżka prowadzi poprzez nowe narodzenie</vt:lpstr>
      <vt:lpstr>Rozmowa z Nikodemem (Jan3:1nn)</vt:lpstr>
      <vt:lpstr>#0. Wąska ścieżka prowadzi poprzez nowe narodzenie </vt:lpstr>
      <vt:lpstr>List do Efezjan 1:13 – usłyszeli, uwierzyli, zapieczętował</vt:lpstr>
      <vt:lpstr>List do Efezjan 1:13n – algorytm nawrócenia</vt:lpstr>
      <vt:lpstr>List do Efezjan 2:1-5</vt:lpstr>
      <vt:lpstr>List do Efezjan 2:5-7</vt:lpstr>
      <vt:lpstr>List do Efezjan 2:1-7</vt:lpstr>
      <vt:lpstr>List do Efezjan 2:1-7</vt:lpstr>
      <vt:lpstr>List do Efezjan 2:8-10 – cel nowego stworzenia</vt:lpstr>
      <vt:lpstr>Kraina umarłych (Łk 16:19nn tpnp)</vt:lpstr>
      <vt:lpstr>#1. Śmierć ciała, przeniesienie na łono Abrahama</vt:lpstr>
      <vt:lpstr>Trudne ćwiczenie</vt:lpstr>
      <vt:lpstr>Pierwszy list do Tesaloniczan 4:15</vt:lpstr>
      <vt:lpstr>#2. Zmartwychwstanie w nowym ciele</vt:lpstr>
      <vt:lpstr>1Kor15:50-54</vt:lpstr>
      <vt:lpstr>#3. Trybunał Chrystusa</vt:lpstr>
      <vt:lpstr>Gdzie jest mowa o zapłacie, o rozliczeniu sług?</vt:lpstr>
      <vt:lpstr>Rozliczenie sług – Łk 16:11nn</vt:lpstr>
      <vt:lpstr>Rozliczenie z nieposłusznymi poddanymi – Łk 16:27</vt:lpstr>
      <vt:lpstr>Ap 19:1nn – co się dzieje w niebie – szaty białe</vt:lpstr>
      <vt:lpstr>Prezentacja programu PowerPoint</vt:lpstr>
      <vt:lpstr>Ap 19:1nn – co się dzieje w niebie</vt:lpstr>
      <vt:lpstr>#4. Wesela Baranka</vt:lpstr>
      <vt:lpstr>Dz 1:8nn ?– Jezus powróci</vt:lpstr>
      <vt:lpstr>Zach 14:…. – Jezus powraca</vt:lpstr>
      <vt:lpstr>Ap 19:11 – Jezus powraca</vt:lpstr>
      <vt:lpstr>#5. Powrót na ziemię</vt:lpstr>
      <vt:lpstr>#6. Współkrólowanie w Królestwie Mesjasza</vt:lpstr>
      <vt:lpstr>#7. Nowe Niebo i Nowa Ziemia</vt:lpstr>
      <vt:lpstr>Podsumowanie: Siedem wydarzeń  zaplanowanych w życiu ucznia Jezusa</vt:lpstr>
      <vt:lpstr>Koniec?</vt:lpstr>
      <vt:lpstr>#4. Pytania</vt:lpstr>
      <vt:lpstr>Pytania: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Apel</dc:creator>
  <cp:lastModifiedBy>Wojciech Apel</cp:lastModifiedBy>
  <cp:revision>425</cp:revision>
  <cp:lastPrinted>2020-03-30T13:06:44Z</cp:lastPrinted>
  <dcterms:created xsi:type="dcterms:W3CDTF">2018-05-18T15:30:11Z</dcterms:created>
  <dcterms:modified xsi:type="dcterms:W3CDTF">2020-06-01T16:23:49Z</dcterms:modified>
</cp:coreProperties>
</file>